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5" r:id="rId6"/>
    <p:sldId id="287" r:id="rId7"/>
    <p:sldId id="278" r:id="rId8"/>
    <p:sldId id="290" r:id="rId9"/>
    <p:sldId id="289" r:id="rId10"/>
    <p:sldId id="261" r:id="rId11"/>
    <p:sldId id="291" r:id="rId12"/>
    <p:sldId id="294" r:id="rId13"/>
    <p:sldId id="292" r:id="rId14"/>
    <p:sldId id="295" r:id="rId15"/>
    <p:sldId id="296" r:id="rId16"/>
    <p:sldId id="293" r:id="rId17"/>
    <p:sldId id="297" r:id="rId18"/>
    <p:sldId id="260" r:id="rId19"/>
    <p:sldId id="299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92447-32E4-A517-9A97-FAF83D46A000}" v="221" dt="2023-09-12T06:14:10.100"/>
    <p1510:client id="{2612775E-A3A0-2E35-9AAF-267F704A18C8}" v="15" dt="2023-09-13T05:33:45.145"/>
    <p1510:client id="{3076DA1E-1DC8-9ED7-5D35-7E024DFF55EB}" v="59" dt="2023-10-02T06:19:16.762"/>
    <p1510:client id="{4273C3D5-F73A-B5D4-1238-6D9A21FBE8FC}" v="58" dt="2023-09-11T16:23:51.881"/>
    <p1510:client id="{4AAC310D-5E4B-4F5C-9E3E-B3AECEB1DC7D}" v="2" dt="2023-09-11T08:08:23.657"/>
    <p1510:client id="{54E346CA-C8A9-4B42-AF5F-0D985AAD3787}" v="185" dt="2023-09-05T10:09:09.829"/>
    <p1510:client id="{9160E37C-817A-DD5C-4BD2-F6856919ED3E}" v="1" dt="2023-09-13T05:31:06.056"/>
    <p1510:client id="{9FEDFA91-4E8B-ED7E-0BC7-4050B4EFE088}" v="173" dt="2023-09-11T06:51:18.190"/>
    <p1510:client id="{A1533500-F968-182E-C7F7-FA1FBD48A86E}" v="59" dt="2023-09-12T09:59:29.100"/>
    <p1510:client id="{A5374BA8-AA9E-1730-B13C-E4A15B355DCA}" v="6" dt="2023-09-13T05:36:18.550"/>
    <p1510:client id="{DE3DACFD-57BD-3C9E-F755-2175B94FEF4F}" v="204" dt="2023-09-12T09:25:29.007"/>
    <p1510:client id="{EE07FA31-6878-C64B-2635-FF38BE0D7502}" v="439" dt="2023-09-11T15:48:57.176"/>
    <p1510:client id="{F3FF2DEB-7DC1-E43F-0104-52D037F574A7}" v="443" dt="2023-09-12T15:23:18.540"/>
    <p1510:client id="{FB885CCF-3274-85C3-DAB1-6787F7A53FDE}" v="9" dt="2023-10-10T05:49:23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4128"/>
        <p:guide orient="horz" pos="9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591397-E155-470C-9073-B16AFFA945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D2F21B-043B-441C-8701-C3C6409B16A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iome Light"/>
            </a:rPr>
            <a:t>Formation of virus-laden colloidal respiratory microdroplets</a:t>
          </a:r>
          <a:endParaRPr lang="en-US"/>
        </a:p>
      </dgm:t>
    </dgm:pt>
    <dgm:pt modelId="{BFA837E6-F84C-4D81-AB42-F802D81956CB}" type="parTrans" cxnId="{45FE19AF-A57E-4528-B758-38EAAC6E29B1}">
      <dgm:prSet/>
      <dgm:spPr/>
      <dgm:t>
        <a:bodyPr/>
        <a:lstStyle/>
        <a:p>
          <a:endParaRPr lang="en-US"/>
        </a:p>
      </dgm:t>
    </dgm:pt>
    <dgm:pt modelId="{053AC78C-3681-4E4A-A7C7-352DC20514BD}" type="sibTrans" cxnId="{45FE19AF-A57E-4528-B758-38EAAC6E29B1}">
      <dgm:prSet/>
      <dgm:spPr/>
      <dgm:t>
        <a:bodyPr/>
        <a:lstStyle/>
        <a:p>
          <a:endParaRPr lang="en-US"/>
        </a:p>
      </dgm:t>
    </dgm:pt>
    <dgm:pt modelId="{BA976FC2-4C42-43A7-A249-9A8582167208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err="1">
              <a:latin typeface="Biome Light"/>
            </a:rPr>
            <a:t>Virulet</a:t>
          </a:r>
          <a:r>
            <a:rPr lang="en-US">
              <a:latin typeface="Biome Light"/>
            </a:rPr>
            <a:t> trajectories leading to the droplet and airborne transmissions of the virus</a:t>
          </a:r>
          <a:endParaRPr lang="en-US"/>
        </a:p>
      </dgm:t>
    </dgm:pt>
    <dgm:pt modelId="{A94DB5A1-03CA-4B07-9B65-677C5DBA1F3D}" type="parTrans" cxnId="{05B89F55-58C9-41C7-A2B7-BAB4AFEA394E}">
      <dgm:prSet/>
      <dgm:spPr/>
      <dgm:t>
        <a:bodyPr/>
        <a:lstStyle/>
        <a:p>
          <a:endParaRPr lang="en-US"/>
        </a:p>
      </dgm:t>
    </dgm:pt>
    <dgm:pt modelId="{B10EA8C9-F230-4289-8B3B-4599443EBA54}" type="sibTrans" cxnId="{05B89F55-58C9-41C7-A2B7-BAB4AFEA394E}">
      <dgm:prSet/>
      <dgm:spPr/>
      <dgm:t>
        <a:bodyPr/>
        <a:lstStyle/>
        <a:p>
          <a:endParaRPr lang="en-US"/>
        </a:p>
      </dgm:t>
    </dgm:pt>
    <dgm:pt modelId="{79BFB4B7-487C-4ABB-9445-2FE75E8B494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iome Light"/>
            </a:rPr>
            <a:t>Role of evaporation guided bioaerosol formation</a:t>
          </a:r>
          <a:endParaRPr lang="en-US"/>
        </a:p>
      </dgm:t>
    </dgm:pt>
    <dgm:pt modelId="{DF13B2D5-822C-460A-81A9-E1B2A8E9F9F7}" type="parTrans" cxnId="{568E190E-DF50-4433-95E5-44C65082588A}">
      <dgm:prSet/>
      <dgm:spPr/>
      <dgm:t>
        <a:bodyPr/>
        <a:lstStyle/>
        <a:p>
          <a:endParaRPr lang="en-US"/>
        </a:p>
      </dgm:t>
    </dgm:pt>
    <dgm:pt modelId="{83FC996F-9574-4AA0-8237-75D3334973D4}" type="sibTrans" cxnId="{568E190E-DF50-4433-95E5-44C65082588A}">
      <dgm:prSet/>
      <dgm:spPr/>
      <dgm:t>
        <a:bodyPr/>
        <a:lstStyle/>
        <a:p>
          <a:endParaRPr lang="en-US"/>
        </a:p>
      </dgm:t>
    </dgm:pt>
    <dgm:pt modelId="{60819C69-A8A1-4D3F-B337-9AB487F7FBDF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iome Light"/>
            </a:rPr>
            <a:t>Mapping between the T and RH guided miniaturization of virulets</a:t>
          </a:r>
        </a:p>
      </dgm:t>
    </dgm:pt>
    <dgm:pt modelId="{28E80157-B254-418A-B971-9185A2851767}" type="parTrans" cxnId="{C772920F-6336-4164-A9F4-182BC7BE3725}">
      <dgm:prSet/>
      <dgm:spPr/>
    </dgm:pt>
    <dgm:pt modelId="{784E8C87-2C73-41A0-A4A8-BEF52B8574DC}" type="sibTrans" cxnId="{C772920F-6336-4164-A9F4-182BC7BE3725}">
      <dgm:prSet/>
      <dgm:spPr/>
    </dgm:pt>
    <dgm:pt modelId="{86F0F4DC-904C-4B31-B00C-0736468A73E3}" type="pres">
      <dgm:prSet presAssocID="{78591397-E155-470C-9073-B16AFFA945DA}" presName="root" presStyleCnt="0">
        <dgm:presLayoutVars>
          <dgm:dir/>
          <dgm:resizeHandles val="exact"/>
        </dgm:presLayoutVars>
      </dgm:prSet>
      <dgm:spPr/>
    </dgm:pt>
    <dgm:pt modelId="{EFD1C9EB-9738-469E-AF44-B693662C7A31}" type="pres">
      <dgm:prSet presAssocID="{CFD2F21B-043B-441C-8701-C3C6409B16AA}" presName="compNode" presStyleCnt="0"/>
      <dgm:spPr/>
    </dgm:pt>
    <dgm:pt modelId="{C627B34E-7909-4763-9A30-406E550D3F57}" type="pres">
      <dgm:prSet presAssocID="{CFD2F21B-043B-441C-8701-C3C6409B16AA}" presName="bgRect" presStyleLbl="bgShp" presStyleIdx="0" presStyleCnt="4"/>
      <dgm:spPr/>
    </dgm:pt>
    <dgm:pt modelId="{395A9756-0DF6-471D-90CF-8F995FEBD428}" type="pres">
      <dgm:prSet presAssocID="{CFD2F21B-043B-441C-8701-C3C6409B16A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piration2"/>
        </a:ext>
      </dgm:extLst>
    </dgm:pt>
    <dgm:pt modelId="{3F204538-2541-447F-A9C2-EC8F18B39844}" type="pres">
      <dgm:prSet presAssocID="{CFD2F21B-043B-441C-8701-C3C6409B16AA}" presName="spaceRect" presStyleCnt="0"/>
      <dgm:spPr/>
    </dgm:pt>
    <dgm:pt modelId="{5D7BCADE-1180-41F3-BD50-1B38C507709D}" type="pres">
      <dgm:prSet presAssocID="{CFD2F21B-043B-441C-8701-C3C6409B16AA}" presName="parTx" presStyleLbl="revTx" presStyleIdx="0" presStyleCnt="4">
        <dgm:presLayoutVars>
          <dgm:chMax val="0"/>
          <dgm:chPref val="0"/>
        </dgm:presLayoutVars>
      </dgm:prSet>
      <dgm:spPr/>
    </dgm:pt>
    <dgm:pt modelId="{20CD32CD-9CDC-4305-A7E6-C534933D6EA2}" type="pres">
      <dgm:prSet presAssocID="{053AC78C-3681-4E4A-A7C7-352DC20514BD}" presName="sibTrans" presStyleCnt="0"/>
      <dgm:spPr/>
    </dgm:pt>
    <dgm:pt modelId="{BE9D4BBC-77FE-42C5-A7D9-535B922A6F90}" type="pres">
      <dgm:prSet presAssocID="{BA976FC2-4C42-43A7-A249-9A8582167208}" presName="compNode" presStyleCnt="0"/>
      <dgm:spPr/>
    </dgm:pt>
    <dgm:pt modelId="{C0BA13C6-D029-4450-ACEE-52E2759B7D23}" type="pres">
      <dgm:prSet presAssocID="{BA976FC2-4C42-43A7-A249-9A8582167208}" presName="bgRect" presStyleLbl="bgShp" presStyleIdx="1" presStyleCnt="4"/>
      <dgm:spPr/>
    </dgm:pt>
    <dgm:pt modelId="{E986FA7A-798A-4045-935F-9C07C5DE16D5}" type="pres">
      <dgm:prSet presAssocID="{BA976FC2-4C42-43A7-A249-9A85821672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6BF15D2-1E66-455C-8FE6-64022F2BD9C7}" type="pres">
      <dgm:prSet presAssocID="{BA976FC2-4C42-43A7-A249-9A8582167208}" presName="spaceRect" presStyleCnt="0"/>
      <dgm:spPr/>
    </dgm:pt>
    <dgm:pt modelId="{B351331B-3191-46BC-A26F-486D4D6F3CB1}" type="pres">
      <dgm:prSet presAssocID="{BA976FC2-4C42-43A7-A249-9A8582167208}" presName="parTx" presStyleLbl="revTx" presStyleIdx="1" presStyleCnt="4">
        <dgm:presLayoutVars>
          <dgm:chMax val="0"/>
          <dgm:chPref val="0"/>
        </dgm:presLayoutVars>
      </dgm:prSet>
      <dgm:spPr/>
    </dgm:pt>
    <dgm:pt modelId="{607F4464-A43A-4747-85A6-9A87C53FE68E}" type="pres">
      <dgm:prSet presAssocID="{B10EA8C9-F230-4289-8B3B-4599443EBA54}" presName="sibTrans" presStyleCnt="0"/>
      <dgm:spPr/>
    </dgm:pt>
    <dgm:pt modelId="{D1853710-F982-4563-A58E-39C5B5B80BC9}" type="pres">
      <dgm:prSet presAssocID="{79BFB4B7-487C-4ABB-9445-2FE75E8B4949}" presName="compNode" presStyleCnt="0"/>
      <dgm:spPr/>
    </dgm:pt>
    <dgm:pt modelId="{F8C1AFD0-B2F3-40E1-8F0E-F78225D04473}" type="pres">
      <dgm:prSet presAssocID="{79BFB4B7-487C-4ABB-9445-2FE75E8B4949}" presName="bgRect" presStyleLbl="bgShp" presStyleIdx="2" presStyleCnt="4"/>
      <dgm:spPr/>
    </dgm:pt>
    <dgm:pt modelId="{54EE06BA-A2B3-4A30-A7B1-9549D7B06859}" type="pres">
      <dgm:prSet presAssocID="{79BFB4B7-487C-4ABB-9445-2FE75E8B49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02EF9CB-5148-4296-ACE8-B8FBA38E4B9C}" type="pres">
      <dgm:prSet presAssocID="{79BFB4B7-487C-4ABB-9445-2FE75E8B4949}" presName="spaceRect" presStyleCnt="0"/>
      <dgm:spPr/>
    </dgm:pt>
    <dgm:pt modelId="{D040A68F-F1F0-4EA7-9F03-01A90AE6B68F}" type="pres">
      <dgm:prSet presAssocID="{79BFB4B7-487C-4ABB-9445-2FE75E8B4949}" presName="parTx" presStyleLbl="revTx" presStyleIdx="2" presStyleCnt="4">
        <dgm:presLayoutVars>
          <dgm:chMax val="0"/>
          <dgm:chPref val="0"/>
        </dgm:presLayoutVars>
      </dgm:prSet>
      <dgm:spPr/>
    </dgm:pt>
    <dgm:pt modelId="{A8B6E2E0-D947-4E42-B950-D0E2929E1282}" type="pres">
      <dgm:prSet presAssocID="{83FC996F-9574-4AA0-8237-75D3334973D4}" presName="sibTrans" presStyleCnt="0"/>
      <dgm:spPr/>
    </dgm:pt>
    <dgm:pt modelId="{072FBF60-F1DF-4DDE-A0C6-4A25CB6B697A}" type="pres">
      <dgm:prSet presAssocID="{60819C69-A8A1-4D3F-B337-9AB487F7FBDF}" presName="compNode" presStyleCnt="0"/>
      <dgm:spPr/>
    </dgm:pt>
    <dgm:pt modelId="{BF5B63C7-4905-406E-8438-4F8EF4456DB9}" type="pres">
      <dgm:prSet presAssocID="{60819C69-A8A1-4D3F-B337-9AB487F7FBDF}" presName="bgRect" presStyleLbl="bgShp" presStyleIdx="3" presStyleCnt="4"/>
      <dgm:spPr/>
    </dgm:pt>
    <dgm:pt modelId="{DC03B4B6-36A6-43B1-A7DD-5B2ECD2A015F}" type="pres">
      <dgm:prSet presAssocID="{60819C69-A8A1-4D3F-B337-9AB487F7FBDF}" presName="iconRect" presStyleLbl="node1" presStyleIdx="3" presStyleCnt="4"/>
      <dgm:spPr/>
    </dgm:pt>
    <dgm:pt modelId="{4EA7BDE6-ED35-4021-8904-E31DE89079BD}" type="pres">
      <dgm:prSet presAssocID="{60819C69-A8A1-4D3F-B337-9AB487F7FBDF}" presName="spaceRect" presStyleCnt="0"/>
      <dgm:spPr/>
    </dgm:pt>
    <dgm:pt modelId="{1E2A5A38-2F0A-4E6C-BCFA-7A18B84775C0}" type="pres">
      <dgm:prSet presAssocID="{60819C69-A8A1-4D3F-B337-9AB487F7FBD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68E190E-DF50-4433-95E5-44C65082588A}" srcId="{78591397-E155-470C-9073-B16AFFA945DA}" destId="{79BFB4B7-487C-4ABB-9445-2FE75E8B4949}" srcOrd="2" destOrd="0" parTransId="{DF13B2D5-822C-460A-81A9-E1B2A8E9F9F7}" sibTransId="{83FC996F-9574-4AA0-8237-75D3334973D4}"/>
    <dgm:cxn modelId="{C772920F-6336-4164-A9F4-182BC7BE3725}" srcId="{78591397-E155-470C-9073-B16AFFA945DA}" destId="{60819C69-A8A1-4D3F-B337-9AB487F7FBDF}" srcOrd="3" destOrd="0" parTransId="{28E80157-B254-418A-B971-9185A2851767}" sibTransId="{784E8C87-2C73-41A0-A4A8-BEF52B8574DC}"/>
    <dgm:cxn modelId="{467C441F-3589-4D6B-A347-4AE6AD72AB4E}" type="presOf" srcId="{60819C69-A8A1-4D3F-B337-9AB487F7FBDF}" destId="{1E2A5A38-2F0A-4E6C-BCFA-7A18B84775C0}" srcOrd="0" destOrd="0" presId="urn:microsoft.com/office/officeart/2018/2/layout/IconVerticalSolidList"/>
    <dgm:cxn modelId="{A7C79139-07F9-474E-A62B-3B236AAAF938}" type="presOf" srcId="{78591397-E155-470C-9073-B16AFFA945DA}" destId="{86F0F4DC-904C-4B31-B00C-0736468A73E3}" srcOrd="0" destOrd="0" presId="urn:microsoft.com/office/officeart/2018/2/layout/IconVerticalSolidList"/>
    <dgm:cxn modelId="{EF36563D-6286-4651-89FF-43730339D876}" type="presOf" srcId="{79BFB4B7-487C-4ABB-9445-2FE75E8B4949}" destId="{D040A68F-F1F0-4EA7-9F03-01A90AE6B68F}" srcOrd="0" destOrd="0" presId="urn:microsoft.com/office/officeart/2018/2/layout/IconVerticalSolidList"/>
    <dgm:cxn modelId="{05B89F55-58C9-41C7-A2B7-BAB4AFEA394E}" srcId="{78591397-E155-470C-9073-B16AFFA945DA}" destId="{BA976FC2-4C42-43A7-A249-9A8582167208}" srcOrd="1" destOrd="0" parTransId="{A94DB5A1-03CA-4B07-9B65-677C5DBA1F3D}" sibTransId="{B10EA8C9-F230-4289-8B3B-4599443EBA54}"/>
    <dgm:cxn modelId="{717E4795-36D2-4679-9BEA-5AC8851E0FD4}" type="presOf" srcId="{CFD2F21B-043B-441C-8701-C3C6409B16AA}" destId="{5D7BCADE-1180-41F3-BD50-1B38C507709D}" srcOrd="0" destOrd="0" presId="urn:microsoft.com/office/officeart/2018/2/layout/IconVerticalSolidList"/>
    <dgm:cxn modelId="{45FE19AF-A57E-4528-B758-38EAAC6E29B1}" srcId="{78591397-E155-470C-9073-B16AFFA945DA}" destId="{CFD2F21B-043B-441C-8701-C3C6409B16AA}" srcOrd="0" destOrd="0" parTransId="{BFA837E6-F84C-4D81-AB42-F802D81956CB}" sibTransId="{053AC78C-3681-4E4A-A7C7-352DC20514BD}"/>
    <dgm:cxn modelId="{DDF62CEC-00C0-4A1A-9748-3A0B53D0DD83}" type="presOf" srcId="{BA976FC2-4C42-43A7-A249-9A8582167208}" destId="{B351331B-3191-46BC-A26F-486D4D6F3CB1}" srcOrd="0" destOrd="0" presId="urn:microsoft.com/office/officeart/2018/2/layout/IconVerticalSolidList"/>
    <dgm:cxn modelId="{2C805F19-6EF3-4C76-8695-32B681036604}" type="presParOf" srcId="{86F0F4DC-904C-4B31-B00C-0736468A73E3}" destId="{EFD1C9EB-9738-469E-AF44-B693662C7A31}" srcOrd="0" destOrd="0" presId="urn:microsoft.com/office/officeart/2018/2/layout/IconVerticalSolidList"/>
    <dgm:cxn modelId="{EA4A8DDB-AB3E-4217-BD09-9085AFD3531D}" type="presParOf" srcId="{EFD1C9EB-9738-469E-AF44-B693662C7A31}" destId="{C627B34E-7909-4763-9A30-406E550D3F57}" srcOrd="0" destOrd="0" presId="urn:microsoft.com/office/officeart/2018/2/layout/IconVerticalSolidList"/>
    <dgm:cxn modelId="{68EFD5F3-764A-4970-BF17-D8EFBD01830F}" type="presParOf" srcId="{EFD1C9EB-9738-469E-AF44-B693662C7A31}" destId="{395A9756-0DF6-471D-90CF-8F995FEBD428}" srcOrd="1" destOrd="0" presId="urn:microsoft.com/office/officeart/2018/2/layout/IconVerticalSolidList"/>
    <dgm:cxn modelId="{C26A337F-170F-40BE-B27C-D081F7AD27F6}" type="presParOf" srcId="{EFD1C9EB-9738-469E-AF44-B693662C7A31}" destId="{3F204538-2541-447F-A9C2-EC8F18B39844}" srcOrd="2" destOrd="0" presId="urn:microsoft.com/office/officeart/2018/2/layout/IconVerticalSolidList"/>
    <dgm:cxn modelId="{2B54DA46-FFBF-4410-94EE-A7819AF101C9}" type="presParOf" srcId="{EFD1C9EB-9738-469E-AF44-B693662C7A31}" destId="{5D7BCADE-1180-41F3-BD50-1B38C507709D}" srcOrd="3" destOrd="0" presId="urn:microsoft.com/office/officeart/2018/2/layout/IconVerticalSolidList"/>
    <dgm:cxn modelId="{039E8635-B70F-4F72-92D3-F8F40077D935}" type="presParOf" srcId="{86F0F4DC-904C-4B31-B00C-0736468A73E3}" destId="{20CD32CD-9CDC-4305-A7E6-C534933D6EA2}" srcOrd="1" destOrd="0" presId="urn:microsoft.com/office/officeart/2018/2/layout/IconVerticalSolidList"/>
    <dgm:cxn modelId="{E67C13EF-4E2D-47A1-91DB-9562D4E13DD3}" type="presParOf" srcId="{86F0F4DC-904C-4B31-B00C-0736468A73E3}" destId="{BE9D4BBC-77FE-42C5-A7D9-535B922A6F90}" srcOrd="2" destOrd="0" presId="urn:microsoft.com/office/officeart/2018/2/layout/IconVerticalSolidList"/>
    <dgm:cxn modelId="{3E850A09-2A72-4DDE-AE73-0416E70C7FF0}" type="presParOf" srcId="{BE9D4BBC-77FE-42C5-A7D9-535B922A6F90}" destId="{C0BA13C6-D029-4450-ACEE-52E2759B7D23}" srcOrd="0" destOrd="0" presId="urn:microsoft.com/office/officeart/2018/2/layout/IconVerticalSolidList"/>
    <dgm:cxn modelId="{FC49F8A3-265C-4B70-B467-1B0AAD2E5135}" type="presParOf" srcId="{BE9D4BBC-77FE-42C5-A7D9-535B922A6F90}" destId="{E986FA7A-798A-4045-935F-9C07C5DE16D5}" srcOrd="1" destOrd="0" presId="urn:microsoft.com/office/officeart/2018/2/layout/IconVerticalSolidList"/>
    <dgm:cxn modelId="{5862B156-659A-436E-ACC2-0502D2EFB63D}" type="presParOf" srcId="{BE9D4BBC-77FE-42C5-A7D9-535B922A6F90}" destId="{66BF15D2-1E66-455C-8FE6-64022F2BD9C7}" srcOrd="2" destOrd="0" presId="urn:microsoft.com/office/officeart/2018/2/layout/IconVerticalSolidList"/>
    <dgm:cxn modelId="{36D104AC-9521-4190-B503-6E8EA3CA36F5}" type="presParOf" srcId="{BE9D4BBC-77FE-42C5-A7D9-535B922A6F90}" destId="{B351331B-3191-46BC-A26F-486D4D6F3CB1}" srcOrd="3" destOrd="0" presId="urn:microsoft.com/office/officeart/2018/2/layout/IconVerticalSolidList"/>
    <dgm:cxn modelId="{35C1EDDD-5CE4-4191-91B3-4F06C986AC8E}" type="presParOf" srcId="{86F0F4DC-904C-4B31-B00C-0736468A73E3}" destId="{607F4464-A43A-4747-85A6-9A87C53FE68E}" srcOrd="3" destOrd="0" presId="urn:microsoft.com/office/officeart/2018/2/layout/IconVerticalSolidList"/>
    <dgm:cxn modelId="{0693F2AB-1086-4CB9-B14A-BCA965062339}" type="presParOf" srcId="{86F0F4DC-904C-4B31-B00C-0736468A73E3}" destId="{D1853710-F982-4563-A58E-39C5B5B80BC9}" srcOrd="4" destOrd="0" presId="urn:microsoft.com/office/officeart/2018/2/layout/IconVerticalSolidList"/>
    <dgm:cxn modelId="{923C1581-A57A-486F-906D-6460CD7811E3}" type="presParOf" srcId="{D1853710-F982-4563-A58E-39C5B5B80BC9}" destId="{F8C1AFD0-B2F3-40E1-8F0E-F78225D04473}" srcOrd="0" destOrd="0" presId="urn:microsoft.com/office/officeart/2018/2/layout/IconVerticalSolidList"/>
    <dgm:cxn modelId="{1A9D73AB-1022-4A92-BA15-B1A8D06FFF52}" type="presParOf" srcId="{D1853710-F982-4563-A58E-39C5B5B80BC9}" destId="{54EE06BA-A2B3-4A30-A7B1-9549D7B06859}" srcOrd="1" destOrd="0" presId="urn:microsoft.com/office/officeart/2018/2/layout/IconVerticalSolidList"/>
    <dgm:cxn modelId="{C684F8CA-B13D-4667-9653-A635CC2223B5}" type="presParOf" srcId="{D1853710-F982-4563-A58E-39C5B5B80BC9}" destId="{A02EF9CB-5148-4296-ACE8-B8FBA38E4B9C}" srcOrd="2" destOrd="0" presId="urn:microsoft.com/office/officeart/2018/2/layout/IconVerticalSolidList"/>
    <dgm:cxn modelId="{181D6333-AEE6-4CC8-BF72-3C20A335937D}" type="presParOf" srcId="{D1853710-F982-4563-A58E-39C5B5B80BC9}" destId="{D040A68F-F1F0-4EA7-9F03-01A90AE6B68F}" srcOrd="3" destOrd="0" presId="urn:microsoft.com/office/officeart/2018/2/layout/IconVerticalSolidList"/>
    <dgm:cxn modelId="{40595C88-B82C-4754-8A2C-32B9454A50FF}" type="presParOf" srcId="{86F0F4DC-904C-4B31-B00C-0736468A73E3}" destId="{A8B6E2E0-D947-4E42-B950-D0E2929E1282}" srcOrd="5" destOrd="0" presId="urn:microsoft.com/office/officeart/2018/2/layout/IconVerticalSolidList"/>
    <dgm:cxn modelId="{DFA0FD7B-72EB-463D-84F1-4BB423FACFD2}" type="presParOf" srcId="{86F0F4DC-904C-4B31-B00C-0736468A73E3}" destId="{072FBF60-F1DF-4DDE-A0C6-4A25CB6B697A}" srcOrd="6" destOrd="0" presId="urn:microsoft.com/office/officeart/2018/2/layout/IconVerticalSolidList"/>
    <dgm:cxn modelId="{ED6551E0-14BD-49F8-9ACE-F67319C040EB}" type="presParOf" srcId="{072FBF60-F1DF-4DDE-A0C6-4A25CB6B697A}" destId="{BF5B63C7-4905-406E-8438-4F8EF4456DB9}" srcOrd="0" destOrd="0" presId="urn:microsoft.com/office/officeart/2018/2/layout/IconVerticalSolidList"/>
    <dgm:cxn modelId="{09D80259-D656-4F31-9145-F0558662DBCE}" type="presParOf" srcId="{072FBF60-F1DF-4DDE-A0C6-4A25CB6B697A}" destId="{DC03B4B6-36A6-43B1-A7DD-5B2ECD2A015F}" srcOrd="1" destOrd="0" presId="urn:microsoft.com/office/officeart/2018/2/layout/IconVerticalSolidList"/>
    <dgm:cxn modelId="{A94EB6F2-48AA-4378-A78E-263856FC78D2}" type="presParOf" srcId="{072FBF60-F1DF-4DDE-A0C6-4A25CB6B697A}" destId="{4EA7BDE6-ED35-4021-8904-E31DE89079BD}" srcOrd="2" destOrd="0" presId="urn:microsoft.com/office/officeart/2018/2/layout/IconVerticalSolidList"/>
    <dgm:cxn modelId="{726F1A76-9174-49E6-9BFD-CC7F43515A41}" type="presParOf" srcId="{072FBF60-F1DF-4DDE-A0C6-4A25CB6B697A}" destId="{1E2A5A38-2F0A-4E6C-BCFA-7A18B84775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7B34E-7909-4763-9A30-406E550D3F57}">
      <dsp:nvSpPr>
        <dsp:cNvPr id="0" name=""/>
        <dsp:cNvSpPr/>
      </dsp:nvSpPr>
      <dsp:spPr>
        <a:xfrm>
          <a:off x="0" y="2463"/>
          <a:ext cx="6301601" cy="12484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A9756-0DF6-471D-90CF-8F995FEBD428}">
      <dsp:nvSpPr>
        <dsp:cNvPr id="0" name=""/>
        <dsp:cNvSpPr/>
      </dsp:nvSpPr>
      <dsp:spPr>
        <a:xfrm>
          <a:off x="377641" y="283353"/>
          <a:ext cx="686621" cy="6866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BCADE-1180-41F3-BD50-1B38C507709D}">
      <dsp:nvSpPr>
        <dsp:cNvPr id="0" name=""/>
        <dsp:cNvSpPr/>
      </dsp:nvSpPr>
      <dsp:spPr>
        <a:xfrm>
          <a:off x="1441904" y="2463"/>
          <a:ext cx="4859696" cy="124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23" tIns="132123" rIns="132123" bIns="1321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iome Light"/>
            </a:rPr>
            <a:t>Formation of virus-laden colloidal respiratory microdroplets</a:t>
          </a:r>
          <a:endParaRPr lang="en-US" sz="2000" kern="1200"/>
        </a:p>
      </dsp:txBody>
      <dsp:txXfrm>
        <a:off x="1441904" y="2463"/>
        <a:ext cx="4859696" cy="1248402"/>
      </dsp:txXfrm>
    </dsp:sp>
    <dsp:sp modelId="{C0BA13C6-D029-4450-ACEE-52E2759B7D23}">
      <dsp:nvSpPr>
        <dsp:cNvPr id="0" name=""/>
        <dsp:cNvSpPr/>
      </dsp:nvSpPr>
      <dsp:spPr>
        <a:xfrm>
          <a:off x="0" y="1562966"/>
          <a:ext cx="6301601" cy="12484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6FA7A-798A-4045-935F-9C07C5DE16D5}">
      <dsp:nvSpPr>
        <dsp:cNvPr id="0" name=""/>
        <dsp:cNvSpPr/>
      </dsp:nvSpPr>
      <dsp:spPr>
        <a:xfrm>
          <a:off x="377641" y="1843856"/>
          <a:ext cx="686621" cy="6866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1331B-3191-46BC-A26F-486D4D6F3CB1}">
      <dsp:nvSpPr>
        <dsp:cNvPr id="0" name=""/>
        <dsp:cNvSpPr/>
      </dsp:nvSpPr>
      <dsp:spPr>
        <a:xfrm>
          <a:off x="1441904" y="1562966"/>
          <a:ext cx="4859696" cy="124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23" tIns="132123" rIns="132123" bIns="1321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>
              <a:latin typeface="Biome Light"/>
            </a:rPr>
            <a:t>Virulet</a:t>
          </a:r>
          <a:r>
            <a:rPr lang="en-US" sz="2000" kern="1200">
              <a:latin typeface="Biome Light"/>
            </a:rPr>
            <a:t> trajectories leading to the droplet and airborne transmissions of the virus</a:t>
          </a:r>
          <a:endParaRPr lang="en-US" sz="2000" kern="1200"/>
        </a:p>
      </dsp:txBody>
      <dsp:txXfrm>
        <a:off x="1441904" y="1562966"/>
        <a:ext cx="4859696" cy="1248402"/>
      </dsp:txXfrm>
    </dsp:sp>
    <dsp:sp modelId="{F8C1AFD0-B2F3-40E1-8F0E-F78225D04473}">
      <dsp:nvSpPr>
        <dsp:cNvPr id="0" name=""/>
        <dsp:cNvSpPr/>
      </dsp:nvSpPr>
      <dsp:spPr>
        <a:xfrm>
          <a:off x="0" y="3123469"/>
          <a:ext cx="6301601" cy="12484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E06BA-A2B3-4A30-A7B1-9549D7B06859}">
      <dsp:nvSpPr>
        <dsp:cNvPr id="0" name=""/>
        <dsp:cNvSpPr/>
      </dsp:nvSpPr>
      <dsp:spPr>
        <a:xfrm>
          <a:off x="377641" y="3404359"/>
          <a:ext cx="686621" cy="6866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0A68F-F1F0-4EA7-9F03-01A90AE6B68F}">
      <dsp:nvSpPr>
        <dsp:cNvPr id="0" name=""/>
        <dsp:cNvSpPr/>
      </dsp:nvSpPr>
      <dsp:spPr>
        <a:xfrm>
          <a:off x="1441904" y="3123469"/>
          <a:ext cx="4859696" cy="124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23" tIns="132123" rIns="132123" bIns="1321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iome Light"/>
            </a:rPr>
            <a:t>Role of evaporation guided bioaerosol formation</a:t>
          </a:r>
          <a:endParaRPr lang="en-US" sz="2000" kern="1200"/>
        </a:p>
      </dsp:txBody>
      <dsp:txXfrm>
        <a:off x="1441904" y="3123469"/>
        <a:ext cx="4859696" cy="1248402"/>
      </dsp:txXfrm>
    </dsp:sp>
    <dsp:sp modelId="{BF5B63C7-4905-406E-8438-4F8EF4456DB9}">
      <dsp:nvSpPr>
        <dsp:cNvPr id="0" name=""/>
        <dsp:cNvSpPr/>
      </dsp:nvSpPr>
      <dsp:spPr>
        <a:xfrm>
          <a:off x="0" y="4683972"/>
          <a:ext cx="6301601" cy="12484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03B4B6-36A6-43B1-A7DD-5B2ECD2A015F}">
      <dsp:nvSpPr>
        <dsp:cNvPr id="0" name=""/>
        <dsp:cNvSpPr/>
      </dsp:nvSpPr>
      <dsp:spPr>
        <a:xfrm>
          <a:off x="377641" y="4964862"/>
          <a:ext cx="686621" cy="6866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A5A38-2F0A-4E6C-BCFA-7A18B84775C0}">
      <dsp:nvSpPr>
        <dsp:cNvPr id="0" name=""/>
        <dsp:cNvSpPr/>
      </dsp:nvSpPr>
      <dsp:spPr>
        <a:xfrm>
          <a:off x="1441904" y="4683972"/>
          <a:ext cx="4859696" cy="1248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123" tIns="132123" rIns="132123" bIns="132123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iome Light"/>
            </a:rPr>
            <a:t>Mapping between the T and RH guided miniaturization of virulets</a:t>
          </a:r>
        </a:p>
      </dsp:txBody>
      <dsp:txXfrm>
        <a:off x="1441904" y="4683972"/>
        <a:ext cx="4859696" cy="124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9/14/2024</a:t>
            </a:fld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9/14/2024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9/14/2024</a:t>
            </a:fld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9/14/2024</a:t>
            </a:fld>
            <a:endParaRPr lang="en-US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9/14/2024</a:t>
            </a:fld>
            <a:endParaRPr lang="en-US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9/14/2024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9/14/2024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9/14/2024</a:t>
            </a:fld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9/14/2024</a:t>
            </a:fld>
            <a:endParaRPr lang="en-US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 sz="160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9/14/2024</a:t>
            </a:fld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32215590/" TargetMode="External"/><Relationship Id="rId13" Type="http://schemas.openxmlformats.org/officeDocument/2006/relationships/hyperlink" Target="https://pubmed.ncbi.nlm.nih.gov/32574229/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pubmed.ncbi.nlm.nih.gov/33081421/" TargetMode="External"/><Relationship Id="rId12" Type="http://schemas.openxmlformats.org/officeDocument/2006/relationships/hyperlink" Target="http://www.ncbi.nlm.nih.gov/pmc/articles/pmc7239332/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://www.ncbi.nlm.nih.gov/pmc/articles/pmc7589079/" TargetMode="External"/><Relationship Id="rId11" Type="http://schemas.openxmlformats.org/officeDocument/2006/relationships/hyperlink" Target="https://doi.org/10.1063/5.0011960" TargetMode="External"/><Relationship Id="rId5" Type="http://schemas.openxmlformats.org/officeDocument/2006/relationships/hyperlink" Target="https://doi.org/10.1016/j.ijhm.2020.102797" TargetMode="External"/><Relationship Id="rId10" Type="http://schemas.openxmlformats.org/officeDocument/2006/relationships/hyperlink" Target="https://pubmed.ncbi.nlm.nih.gov/32749495/" TargetMode="External"/><Relationship Id="rId4" Type="http://schemas.openxmlformats.org/officeDocument/2006/relationships/hyperlink" Target="https://pubmed.ncbi.nlm.nih.gov/32233719/" TargetMode="External"/><Relationship Id="rId9" Type="http://schemas.openxmlformats.org/officeDocument/2006/relationships/hyperlink" Target="https://doi.org/10.1001/jama.2020.12458" TargetMode="External"/><Relationship Id="rId1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30" y="2349703"/>
            <a:ext cx="6458956" cy="2242441"/>
          </a:xfrm>
        </p:spPr>
        <p:txBody>
          <a:bodyPr>
            <a:normAutofit fontScale="90000"/>
          </a:bodyPr>
          <a:lstStyle/>
          <a:p>
            <a:r>
              <a:rPr lang="en-US" sz="3600" b="1">
                <a:solidFill>
                  <a:srgbClr val="000000"/>
                </a:solidFill>
                <a:ea typeface="+mj-lt"/>
                <a:cs typeface="+mj-lt"/>
              </a:rPr>
              <a:t>Pathways to Community Transmission of COVID-19 due to Rapid Evaporation  </a:t>
            </a:r>
            <a:br>
              <a:rPr lang="en-US" sz="3600" b="1">
                <a:ea typeface="+mj-lt"/>
                <a:cs typeface="+mj-lt"/>
              </a:rPr>
            </a:br>
            <a:r>
              <a:rPr lang="en-US" sz="3600" b="1">
                <a:solidFill>
                  <a:srgbClr val="000000"/>
                </a:solidFill>
                <a:ea typeface="+mj-lt"/>
                <a:cs typeface="+mj-lt"/>
              </a:rPr>
              <a:t> of Respiratory </a:t>
            </a:r>
            <a:r>
              <a:rPr lang="en-US" sz="3600" b="1" err="1">
                <a:solidFill>
                  <a:srgbClr val="000000"/>
                </a:solidFill>
                <a:ea typeface="+mj-lt"/>
                <a:cs typeface="+mj-lt"/>
              </a:rPr>
              <a:t>Virulets</a:t>
            </a:r>
            <a:endParaRPr lang="en-US" sz="3600" err="1">
              <a:solidFill>
                <a:srgbClr val="000000"/>
              </a:solidFill>
              <a:ea typeface="+mj-lt"/>
              <a:cs typeface="+mj-lt"/>
            </a:endParaRPr>
          </a:p>
          <a:p>
            <a:br>
              <a:rPr lang="en-US" sz="4400" b="1">
                <a:solidFill>
                  <a:srgbClr val="000000"/>
                </a:solidFill>
                <a:ea typeface="+mj-lt"/>
                <a:cs typeface="+mj-lt"/>
              </a:rPr>
            </a:br>
            <a:r>
              <a:rPr lang="en-US" sz="4400" b="1">
                <a:solidFill>
                  <a:srgbClr val="000000"/>
                </a:solidFill>
                <a:ea typeface="+mj-lt"/>
                <a:cs typeface="+mj-lt"/>
              </a:rPr>
              <a:t> </a:t>
            </a:r>
            <a:endParaRPr lang="en-US">
              <a:cs typeface="Biome Light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3828" y="5238018"/>
            <a:ext cx="3222058" cy="1771444"/>
          </a:xfrm>
          <a:ln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1" u="sng">
                <a:solidFill>
                  <a:schemeClr val="bg1"/>
                </a:solidFill>
              </a:rPr>
              <a:t>Presented By</a:t>
            </a:r>
            <a:r>
              <a:rPr lang="en-US" sz="1800">
                <a:solidFill>
                  <a:schemeClr val="bg1"/>
                </a:solidFill>
              </a:rPr>
              <a:t>:</a:t>
            </a:r>
            <a:endParaRPr lang="en-US" sz="1800">
              <a:solidFill>
                <a:schemeClr val="bg1"/>
              </a:solidFill>
              <a:cs typeface="Biome Light"/>
            </a:endParaRP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cs typeface="Biome Light"/>
              </a:rPr>
              <a:t>Ronit Malvi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  <a:cs typeface="Biome Light"/>
              </a:rPr>
              <a:t>210107074</a:t>
            </a:r>
          </a:p>
          <a:p>
            <a:endParaRPr lang="en-US">
              <a:cs typeface="Biome Light"/>
            </a:endParaRPr>
          </a:p>
        </p:txBody>
      </p:sp>
      <p:pic>
        <p:nvPicPr>
          <p:cNvPr id="2" name="Picture 1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F72985C7-690C-4283-901A-A2FCAA7CD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998" y="492038"/>
            <a:ext cx="4382654" cy="5863593"/>
          </a:xfrm>
          <a:prstGeom prst="rect">
            <a:avLst/>
          </a:prstGeom>
        </p:spPr>
      </p:pic>
      <p:pic>
        <p:nvPicPr>
          <p:cNvPr id="6" name="Picture 5" descr="A logo with a symbol in the middle&#10;&#10;Description automatically generated">
            <a:extLst>
              <a:ext uri="{FF2B5EF4-FFF2-40B4-BE49-F238E27FC236}">
                <a16:creationId xmlns:a16="http://schemas.microsoft.com/office/drawing/2014/main" id="{97910029-836E-E03B-A4DF-2F3DB5096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79" y="123825"/>
            <a:ext cx="1657350" cy="1657350"/>
          </a:xfrm>
          <a:prstGeom prst="rect">
            <a:avLst/>
          </a:prstGeom>
        </p:spPr>
      </p:pic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E1D0A54-BBC6-ECE4-BB01-A9FDDB089182}"/>
              </a:ext>
            </a:extLst>
          </p:cNvPr>
          <p:cNvSpPr txBox="1">
            <a:spLocks/>
          </p:cNvSpPr>
          <p:nvPr/>
        </p:nvSpPr>
        <p:spPr>
          <a:xfrm>
            <a:off x="654422" y="1487822"/>
            <a:ext cx="3222058" cy="9646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u="sng">
                <a:cs typeface="Biome Light"/>
              </a:rPr>
              <a:t>                                  </a:t>
            </a:r>
            <a:endParaRPr lang="en-US" sz="1800">
              <a:cs typeface="Biome Light"/>
            </a:endParaRPr>
          </a:p>
          <a:p>
            <a:endParaRPr lang="en-US">
              <a:cs typeface="Biome Light"/>
            </a:endParaRPr>
          </a:p>
        </p:txBody>
      </p:sp>
      <p:pic>
        <p:nvPicPr>
          <p:cNvPr id="5" name="Recording (2)">
            <a:hlinkClick r:id="" action="ppaction://media"/>
            <a:extLst>
              <a:ext uri="{FF2B5EF4-FFF2-40B4-BE49-F238E27FC236}">
                <a16:creationId xmlns:a16="http://schemas.microsoft.com/office/drawing/2014/main" id="{8379081F-2B94-3C29-36F8-FB5D31EB3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38" y="8605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31" y="362871"/>
            <a:ext cx="10499725" cy="1355724"/>
          </a:xfrm>
        </p:spPr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EBDB1F48-9941-CC60-7C05-272519CD646F}"/>
              </a:ext>
            </a:extLst>
          </p:cNvPr>
          <p:cNvSpPr txBox="1">
            <a:spLocks/>
          </p:cNvSpPr>
          <p:nvPr/>
        </p:nvSpPr>
        <p:spPr>
          <a:xfrm>
            <a:off x="180390" y="-384397"/>
            <a:ext cx="2956560" cy="1333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/>
              <a:t>04.2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9C8C5-4FDC-7CCD-8748-94756A00CFDA}"/>
              </a:ext>
            </a:extLst>
          </p:cNvPr>
          <p:cNvSpPr/>
          <p:nvPr/>
        </p:nvSpPr>
        <p:spPr>
          <a:xfrm>
            <a:off x="1353552" y="1742071"/>
            <a:ext cx="2957763" cy="731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Analyses of force fields acting on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endParaRPr lang="en-US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07C8D6-0C64-7B6A-4D2C-DB104F4C7E07}"/>
              </a:ext>
            </a:extLst>
          </p:cNvPr>
          <p:cNvSpPr/>
          <p:nvPr/>
        </p:nvSpPr>
        <p:spPr>
          <a:xfrm>
            <a:off x="1353552" y="4128334"/>
            <a:ext cx="2957763" cy="731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Effects of multiple ejections and wind flow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2A39-E08B-93D4-E70A-9BE1A7CCA028}"/>
              </a:ext>
            </a:extLst>
          </p:cNvPr>
          <p:cNvSpPr txBox="1"/>
          <p:nvPr/>
        </p:nvSpPr>
        <p:spPr>
          <a:xfrm>
            <a:off x="1353551" y="2564230"/>
            <a:ext cx="92367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6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Trajectories of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depend on inertia, drag, and gravity forces, vital for assessing infectivity during sneezing.</a:t>
            </a:r>
            <a:endParaRPr lang="en-US" sz="160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pPr>
              <a:buFont typeface="Arial"/>
              <a:buChar char="•"/>
            </a:pPr>
            <a:r>
              <a:rPr lang="en-US" sz="16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Smaller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(1–50 µm) travel farther due to inertia and drag.</a:t>
            </a:r>
            <a:endParaRPr lang="en-US" sz="1600" dirty="0">
              <a:solidFill>
                <a:schemeClr val="accent2">
                  <a:lumMod val="50000"/>
                </a:schemeClr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Larger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(300–500 µm) settle quickly due to dominant gravity and drag, supported by calculations of Froude's, Reynolds, Weber, and Capillary numbers.</a:t>
            </a:r>
            <a:endParaRPr lang="en-US" sz="160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FC273-D84A-9798-A21E-AFC4768BEC0C}"/>
              </a:ext>
            </a:extLst>
          </p:cNvPr>
          <p:cNvSpPr txBox="1"/>
          <p:nvPr/>
        </p:nvSpPr>
        <p:spPr>
          <a:xfrm>
            <a:off x="1353551" y="5030704"/>
            <a:ext cx="923674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Simultaneous sneezing and coughing increase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density, elevating transmission risk in the vicinity.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Frequent sneezing events raise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density, posing risks to nearby individuals.</a:t>
            </a:r>
          </a:p>
          <a:p>
            <a:pPr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Wind conditions impact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spread, with higher speeds extending transmission distance, potentially contributing to community transmission via natural airflow patterns.</a:t>
            </a: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endParaRPr lang="en-US" sz="1600" dirty="0">
              <a:cs typeface="Biome Light"/>
            </a:endParaRPr>
          </a:p>
        </p:txBody>
      </p:sp>
      <p:pic>
        <p:nvPicPr>
          <p:cNvPr id="2" name="Recording (8)">
            <a:hlinkClick r:id="" action="ppaction://media"/>
            <a:extLst>
              <a:ext uri="{FF2B5EF4-FFF2-40B4-BE49-F238E27FC236}">
                <a16:creationId xmlns:a16="http://schemas.microsoft.com/office/drawing/2014/main" id="{5E0EA72A-9067-3FFE-EB14-321780E38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07" y="4595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 descr="A group of graphs and diagrams&#10;&#10;Description automatically generated">
            <a:extLst>
              <a:ext uri="{FF2B5EF4-FFF2-40B4-BE49-F238E27FC236}">
                <a16:creationId xmlns:a16="http://schemas.microsoft.com/office/drawing/2014/main" id="{C4AEEE45-23F1-1599-7A39-0F51CAB0E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29" y="502032"/>
            <a:ext cx="6900582" cy="5652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236B4-0BDB-7A06-8E51-8B4DC2559540}"/>
              </a:ext>
            </a:extLst>
          </p:cNvPr>
          <p:cNvSpPr txBox="1"/>
          <p:nvPr/>
        </p:nvSpPr>
        <p:spPr>
          <a:xfrm>
            <a:off x="7873261" y="1942598"/>
            <a:ext cx="363453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Plots (a) to (e) show the x – directional drag force (</a:t>
            </a:r>
            <a:r>
              <a:rPr lang="en-US" dirty="0" err="1">
                <a:ea typeface="+mn-lt"/>
                <a:cs typeface="+mn-lt"/>
              </a:rPr>
              <a:t>FDx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d ), y – directional drag force (</a:t>
            </a:r>
            <a:r>
              <a:rPr lang="en-US" dirty="0" err="1">
                <a:ea typeface="+mn-lt"/>
                <a:cs typeface="+mn-lt"/>
              </a:rPr>
              <a:t>FDyd</a:t>
            </a:r>
            <a:r>
              <a:rPr lang="en-US" dirty="0">
                <a:ea typeface="+mn-lt"/>
                <a:cs typeface="+mn-lt"/>
              </a:rPr>
              <a:t> ), x – directional inertia force (</a:t>
            </a:r>
            <a:r>
              <a:rPr lang="en-US" dirty="0" err="1">
                <a:ea typeface="+mn-lt"/>
                <a:cs typeface="+mn-lt"/>
              </a:rPr>
              <a:t>FIxd</a:t>
            </a:r>
            <a:r>
              <a:rPr lang="en-US" dirty="0">
                <a:ea typeface="+mn-lt"/>
                <a:cs typeface="+mn-lt"/>
              </a:rPr>
              <a:t> ), and negative y – directional inertia force (</a:t>
            </a:r>
            <a:r>
              <a:rPr lang="en-US" dirty="0" err="1">
                <a:ea typeface="+mn-lt"/>
                <a:cs typeface="+mn-lt"/>
              </a:rPr>
              <a:t>FIy</a:t>
            </a:r>
            <a:endParaRPr lang="en-US" dirty="0" err="1">
              <a:cs typeface="Biome Light"/>
            </a:endParaRPr>
          </a:p>
          <a:p>
            <a:r>
              <a:rPr lang="en-US" dirty="0">
                <a:ea typeface="+mn-lt"/>
                <a:cs typeface="+mn-lt"/>
              </a:rPr>
              <a:t>d ),and negative gravitational force (</a:t>
            </a:r>
            <a:r>
              <a:rPr lang="en-US" dirty="0" err="1">
                <a:ea typeface="+mn-lt"/>
                <a:cs typeface="+mn-lt"/>
              </a:rPr>
              <a:t>Fgd</a:t>
            </a:r>
            <a:r>
              <a:rPr lang="en-US" dirty="0">
                <a:ea typeface="+mn-lt"/>
                <a:cs typeface="+mn-lt"/>
              </a:rPr>
              <a:t>) ejected via sneezing.</a:t>
            </a:r>
            <a:endParaRPr lang="en-US" dirty="0">
              <a:cs typeface="Biome Light"/>
            </a:endParaRPr>
          </a:p>
        </p:txBody>
      </p:sp>
      <p:pic>
        <p:nvPicPr>
          <p:cNvPr id="4" name="Recording (9)">
            <a:hlinkClick r:id="" action="ppaction://media"/>
            <a:extLst>
              <a:ext uri="{FF2B5EF4-FFF2-40B4-BE49-F238E27FC236}">
                <a16:creationId xmlns:a16="http://schemas.microsoft.com/office/drawing/2014/main" id="{C8ADF5F4-DEF4-11DE-722D-A27D8F327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07" y="4595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AA734-F3D1-4DA2-83D4-714E6968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790" y="732875"/>
            <a:ext cx="4959926" cy="3561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CE17C8-65DF-5C6D-637B-D769B2D9BEE2}"/>
              </a:ext>
            </a:extLst>
          </p:cNvPr>
          <p:cNvSpPr txBox="1"/>
          <p:nvPr/>
        </p:nvSpPr>
        <p:spPr>
          <a:xfrm>
            <a:off x="3738252" y="4614057"/>
            <a:ext cx="49727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Plots (a–d) show the Froude number, Reynolds number, Weber number, and Capillary number for the </a:t>
            </a:r>
            <a:r>
              <a:rPr lang="en-US" dirty="0" err="1">
                <a:ea typeface="+mn-lt"/>
                <a:cs typeface="+mn-lt"/>
              </a:rPr>
              <a:t>virulets</a:t>
            </a:r>
            <a:r>
              <a:rPr lang="en-US" dirty="0">
                <a:ea typeface="+mn-lt"/>
                <a:cs typeface="+mn-lt"/>
              </a:rPr>
              <a:t> ejected via sneezing, respectively.</a:t>
            </a:r>
            <a:endParaRPr lang="en-US" dirty="0"/>
          </a:p>
        </p:txBody>
      </p:sp>
      <p:pic>
        <p:nvPicPr>
          <p:cNvPr id="2" name="Recording (10)">
            <a:hlinkClick r:id="" action="ppaction://media"/>
            <a:extLst>
              <a:ext uri="{FF2B5EF4-FFF2-40B4-BE49-F238E27FC236}">
                <a16:creationId xmlns:a16="http://schemas.microsoft.com/office/drawing/2014/main" id="{14133AB5-56DF-37C0-855C-BA8930EA8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85" y="8605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31" y="362871"/>
            <a:ext cx="10499725" cy="1355724"/>
          </a:xfrm>
        </p:spPr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EBDB1F48-9941-CC60-7C05-272519CD646F}"/>
              </a:ext>
            </a:extLst>
          </p:cNvPr>
          <p:cNvSpPr txBox="1">
            <a:spLocks/>
          </p:cNvSpPr>
          <p:nvPr/>
        </p:nvSpPr>
        <p:spPr>
          <a:xfrm>
            <a:off x="180390" y="-384397"/>
            <a:ext cx="2956560" cy="1333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/>
              <a:t>04.3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9C8C5-4FDC-7CCD-8748-94756A00CFDA}"/>
              </a:ext>
            </a:extLst>
          </p:cNvPr>
          <p:cNvSpPr/>
          <p:nvPr/>
        </p:nvSpPr>
        <p:spPr>
          <a:xfrm>
            <a:off x="1353552" y="1601703"/>
            <a:ext cx="2957763" cy="8722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Effect of temperature and relative humidity on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evaporation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07C8D6-0C64-7B6A-4D2C-DB104F4C7E07}"/>
              </a:ext>
            </a:extLst>
          </p:cNvPr>
          <p:cNvSpPr/>
          <p:nvPr/>
        </p:nvSpPr>
        <p:spPr>
          <a:xfrm>
            <a:off x="1353552" y="4028071"/>
            <a:ext cx="2957763" cy="8321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Comparison of COVID-19 infection and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evaporation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2A39-E08B-93D4-E70A-9BE1A7CCA028}"/>
              </a:ext>
            </a:extLst>
          </p:cNvPr>
          <p:cNvSpPr txBox="1"/>
          <p:nvPr/>
        </p:nvSpPr>
        <p:spPr>
          <a:xfrm>
            <a:off x="1353551" y="2564230"/>
            <a:ext cx="92367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SARS-CoV-2 transmission depends on the distance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can travel.</a:t>
            </a:r>
          </a:p>
          <a:p>
            <a:pPr>
              <a:buFont typeface="Arial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settling time, affected by evaporation rate influenced by temperature and humidity, impacts infection potency and bioaerosol formation, thereby affecting virus transmission in varying climate conditions.</a:t>
            </a:r>
          </a:p>
          <a:p>
            <a:pPr>
              <a:buFont typeface="Arial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FC273-D84A-9798-A21E-AFC4768BEC0C}"/>
              </a:ext>
            </a:extLst>
          </p:cNvPr>
          <p:cNvSpPr txBox="1"/>
          <p:nvPr/>
        </p:nvSpPr>
        <p:spPr>
          <a:xfrm>
            <a:off x="1353551" y="5030704"/>
            <a:ext cx="923674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Smaller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(1–50 µm) travel far, larger ones (300–500 µm) settle quickly, affecting transmission modes.</a:t>
            </a: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Various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sizes challenge 2-meter distancing, increasing risk via airborne and droplet/fomite routes.</a:t>
            </a:r>
            <a:endParaRPr lang="en-US" sz="160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endParaRPr lang="en-US" sz="1600" dirty="0">
              <a:cs typeface="Biome Light"/>
            </a:endParaRPr>
          </a:p>
        </p:txBody>
      </p:sp>
      <p:pic>
        <p:nvPicPr>
          <p:cNvPr id="2" name="Recording (11)">
            <a:hlinkClick r:id="" action="ppaction://media"/>
            <a:extLst>
              <a:ext uri="{FF2B5EF4-FFF2-40B4-BE49-F238E27FC236}">
                <a16:creationId xmlns:a16="http://schemas.microsoft.com/office/drawing/2014/main" id="{65084116-55C9-D1D5-CB66-E230D0DD55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85" y="5598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6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1EC66A-9500-E561-550E-BD699A37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790" y="505300"/>
            <a:ext cx="4475018" cy="3591087"/>
          </a:xfrm>
          <a:prstGeom prst="rect">
            <a:avLst/>
          </a:prstGeom>
        </p:spPr>
      </p:pic>
      <p:pic>
        <p:nvPicPr>
          <p:cNvPr id="3" name="Picture 2" descr="A diagram of a cell&#10;&#10;Description automatically generated">
            <a:extLst>
              <a:ext uri="{FF2B5EF4-FFF2-40B4-BE49-F238E27FC236}">
                <a16:creationId xmlns:a16="http://schemas.microsoft.com/office/drawing/2014/main" id="{B1F1DB9A-EF33-0BF4-4EC8-F038734C1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507281"/>
            <a:ext cx="5009407" cy="358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FE4C6-DD85-A773-0FD5-2C66FF671C06}"/>
              </a:ext>
            </a:extLst>
          </p:cNvPr>
          <p:cNvSpPr txBox="1"/>
          <p:nvPr/>
        </p:nvSpPr>
        <p:spPr>
          <a:xfrm>
            <a:off x="1459675" y="4515097"/>
            <a:ext cx="446561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Plot (a) schematically shows the miniaturization of the </a:t>
            </a:r>
            <a:r>
              <a:rPr lang="en-US" sz="1400" dirty="0" err="1">
                <a:ea typeface="+mn-lt"/>
                <a:cs typeface="+mn-lt"/>
              </a:rPr>
              <a:t>virulets</a:t>
            </a:r>
            <a:r>
              <a:rPr lang="en-US" sz="1400" dirty="0">
                <a:ea typeface="+mn-lt"/>
                <a:cs typeface="+mn-lt"/>
              </a:rPr>
              <a:t> at T = 25  C and RH = 50%. Plot (b) shows the minimum possible de that an ejected droplet d can achieve after complete evaporation for different Cv ranging from 106 to 109 copies/</a:t>
            </a:r>
            <a:r>
              <a:rPr lang="en-US" sz="1400" dirty="0" err="1">
                <a:ea typeface="+mn-lt"/>
                <a:cs typeface="+mn-lt"/>
              </a:rPr>
              <a:t>mL.</a:t>
            </a:r>
            <a:r>
              <a:rPr lang="en-US" sz="1400" dirty="0">
                <a:ea typeface="+mn-lt"/>
                <a:cs typeface="+mn-lt"/>
              </a:rPr>
              <a:t> Plot (c) shows the comparison of </a:t>
            </a:r>
            <a:r>
              <a:rPr lang="en-US" sz="1400" dirty="0" err="1">
                <a:ea typeface="+mn-lt"/>
                <a:cs typeface="+mn-lt"/>
              </a:rPr>
              <a:t>ts</a:t>
            </a:r>
            <a:r>
              <a:rPr lang="en-US" sz="1400" dirty="0">
                <a:ea typeface="+mn-lt"/>
                <a:cs typeface="+mn-lt"/>
              </a:rPr>
              <a:t> ,</a:t>
            </a:r>
            <a:endParaRPr lang="en-US" sz="1400">
              <a:cs typeface="Biome Light"/>
            </a:endParaRPr>
          </a:p>
          <a:p>
            <a:r>
              <a:rPr lang="en-US" sz="1400" err="1">
                <a:ea typeface="+mn-lt"/>
                <a:cs typeface="+mn-lt"/>
              </a:rPr>
              <a:t>teva</a:t>
            </a:r>
            <a:r>
              <a:rPr lang="en-US" sz="1400" dirty="0">
                <a:ea typeface="+mn-lt"/>
                <a:cs typeface="+mn-lt"/>
              </a:rPr>
              <a:t>, and </a:t>
            </a:r>
            <a:r>
              <a:rPr lang="en-US" sz="1400" err="1">
                <a:ea typeface="+mn-lt"/>
                <a:cs typeface="+mn-lt"/>
              </a:rPr>
              <a:t>te</a:t>
            </a:r>
            <a:r>
              <a:rPr lang="en-US" sz="1400" dirty="0">
                <a:ea typeface="+mn-lt"/>
                <a:cs typeface="+mn-lt"/>
              </a:rPr>
              <a:t> for Cv ¼ 106 copies/</a:t>
            </a:r>
            <a:r>
              <a:rPr lang="en-US" sz="1400" err="1">
                <a:ea typeface="+mn-lt"/>
                <a:cs typeface="+mn-lt"/>
              </a:rPr>
              <a:t>mL.</a:t>
            </a:r>
            <a:endParaRPr lang="en-US" sz="14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7D8E2-9C3B-EC19-6240-F06527754CA7}"/>
              </a:ext>
            </a:extLst>
          </p:cNvPr>
          <p:cNvSpPr txBox="1"/>
          <p:nvPr/>
        </p:nvSpPr>
        <p:spPr>
          <a:xfrm>
            <a:off x="6271656" y="4564578"/>
            <a:ext cx="500990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Schematically shows the effect of evaporation due to variation in T (in C) and RH (in %) conditions on a 100 </a:t>
            </a:r>
            <a:r>
              <a:rPr lang="en-US" sz="1400" dirty="0" err="1">
                <a:ea typeface="+mn-lt"/>
                <a:cs typeface="+mn-lt"/>
              </a:rPr>
              <a:t>lm</a:t>
            </a:r>
            <a:r>
              <a:rPr lang="en-US" sz="1400" dirty="0">
                <a:ea typeface="+mn-lt"/>
                <a:cs typeface="+mn-lt"/>
              </a:rPr>
              <a:t> sized </a:t>
            </a:r>
            <a:r>
              <a:rPr lang="en-US" sz="1400" dirty="0" err="1">
                <a:ea typeface="+mn-lt"/>
                <a:cs typeface="+mn-lt"/>
              </a:rPr>
              <a:t>virulet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>
              <a:cs typeface="Biome Light"/>
            </a:endParaRPr>
          </a:p>
        </p:txBody>
      </p:sp>
      <p:pic>
        <p:nvPicPr>
          <p:cNvPr id="4" name="Recording (12)">
            <a:hlinkClick r:id="" action="ppaction://media"/>
            <a:extLst>
              <a:ext uri="{FF2B5EF4-FFF2-40B4-BE49-F238E27FC236}">
                <a16:creationId xmlns:a16="http://schemas.microsoft.com/office/drawing/2014/main" id="{DACACD0F-BC3A-C11A-2C1F-60A80920C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164" y="5598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 </a:t>
            </a: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AE19F1-D36F-87CE-FD8D-FE064FDBFC1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The study investigates fluid dynamics related to the community transmission of highly contagious SARS-CoV-2.</a:t>
            </a:r>
            <a:endParaRPr lang="en-US" sz="1800" dirty="0">
              <a:cs typeface="Biome Light"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It examines the behavior of respiratory droplets (</a:t>
            </a:r>
            <a:r>
              <a:rPr lang="en-US" sz="1800" err="1"/>
              <a:t>virulets</a:t>
            </a:r>
            <a:r>
              <a:rPr lang="en-US" sz="1800" dirty="0"/>
              <a:t>) during activities like sneezing and coughing.</a:t>
            </a:r>
            <a:endParaRPr lang="en-US" sz="1800" dirty="0">
              <a:cs typeface="Biome Light"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The research considers the role of bioaerosol transmission and how it can spread the disease over longer distances.</a:t>
            </a:r>
            <a:endParaRPr lang="en-US" sz="1800" dirty="0">
              <a:cs typeface="Biome Light"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Geographical factors such as temperature and humidity (T and RH) are analyzed for their influence on </a:t>
            </a:r>
            <a:r>
              <a:rPr lang="en-US" sz="1800" err="1"/>
              <a:t>virulet</a:t>
            </a:r>
            <a:r>
              <a:rPr lang="en-US" sz="1800" dirty="0"/>
              <a:t> transmission.</a:t>
            </a:r>
            <a:endParaRPr lang="en-US" sz="1800" dirty="0">
              <a:cs typeface="Biome Light"/>
            </a:endParaRPr>
          </a:p>
          <a:p>
            <a:pPr>
              <a:lnSpc>
                <a:spcPct val="90000"/>
              </a:lnSpc>
            </a:pPr>
            <a:r>
              <a:rPr lang="en-US" sz="1800" dirty="0"/>
              <a:t>The study suggests a potential relationship between T, RH, and infection waves, laying the groundwork for future research in bioaerosol dynamics and community transmission.</a:t>
            </a:r>
            <a:endParaRPr lang="en-US" sz="1800" dirty="0">
              <a:cs typeface="Biome Light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6399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AB0102-8ACA-4214-A839-9665520705F6}" type="datetime1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9/14/2024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41564" y="6356350"/>
            <a:ext cx="18122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latin typeface="+mn-lt"/>
              <a:cs typeface="+mn-cs"/>
            </a:endParaRPr>
          </a:p>
        </p:txBody>
      </p:sp>
      <p:pic>
        <p:nvPicPr>
          <p:cNvPr id="3" name="Recording (13)">
            <a:hlinkClick r:id="" action="ppaction://media"/>
            <a:extLst>
              <a:ext uri="{FF2B5EF4-FFF2-40B4-BE49-F238E27FC236}">
                <a16:creationId xmlns:a16="http://schemas.microsoft.com/office/drawing/2014/main" id="{A7671128-9452-FDB6-DD8C-D9CF16225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112" y="18632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Literature References 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2DAE19F1-D36F-87CE-FD8D-FE064FDBFC1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Torales J., O’Higgins M., Castaldelli-Maia J.M., Ventriglio A. The outbreak of COVID-19 coronavirus and its impact on global mental health. Int. J. Soc. Psychiatry. 2020;66(4):317–320. - </a:t>
            </a:r>
            <a:r>
              <a:rPr lang="en-US" sz="1400">
                <a:hlinkClick r:id="rId4"/>
              </a:rPr>
              <a:t>PubMed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Kim S., Kim P.B., Lee G. Predicting hospitality employees’ safety performance behaviors in the COVID-19 pandemic. Int. J. Hospital. Manage. 2021;93:102797. doi: 10.1016/j.ijhm.2020.102797. - </a:t>
            </a:r>
            <a:r>
              <a:rPr lang="en-US" sz="1400">
                <a:hlinkClick r:id="rId5"/>
              </a:rPr>
              <a:t>DOI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Liu Y., Qu H.-Q., Qu J., Tian L., Hakonarson H. Expression pattern of the SARS-CoV-2 entry genes ACE2 and TMPRSS2 in the respiratory tract. Viruses. 2020;12(10):1174. - </a:t>
            </a:r>
            <a:r>
              <a:rPr lang="en-US" sz="1400">
                <a:hlinkClick r:id="rId6"/>
              </a:rPr>
              <a:t>PMC </a:t>
            </a:r>
            <a:r>
              <a:rPr lang="en-US" sz="1400"/>
              <a:t>- </a:t>
            </a:r>
            <a:r>
              <a:rPr lang="en-US" sz="1400">
                <a:hlinkClick r:id="rId7"/>
              </a:rPr>
              <a:t>PubMed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Bourouiba L. Turbulent gas clouds and respiratory pathogen emissions: potential implications for reducing transmission of COVID-19. JAMA. 2020;323(18):1837–1838. - </a:t>
            </a:r>
            <a:r>
              <a:rPr lang="en-US" sz="1400">
                <a:hlinkClick r:id="rId8"/>
              </a:rPr>
              <a:t>PubMed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Organization W.H. World Health Organization; 2020. Modes of transmission of virus causing COVID-19: implications for IPC precaution recommendations: scientific brief, 27 March 2020.</a:t>
            </a:r>
          </a:p>
          <a:p>
            <a:pPr>
              <a:lnSpc>
                <a:spcPct val="90000"/>
              </a:lnSpc>
            </a:pPr>
            <a:r>
              <a:rPr lang="en-US" sz="1400"/>
              <a:t>Klompas M., Baker M.A., Rhee C. Airborne transmission of SARS-CoV-2: theoretical considerations and available evidence. JAMA. 2020;324(5):441. doi: 10.1001/jama.2020.12458. - </a:t>
            </a:r>
            <a:r>
              <a:rPr lang="en-US" sz="1400">
                <a:hlinkClick r:id="rId9"/>
              </a:rPr>
              <a:t>DOI </a:t>
            </a:r>
            <a:r>
              <a:rPr lang="en-US" sz="1400"/>
              <a:t>- </a:t>
            </a:r>
            <a:r>
              <a:rPr lang="en-US" sz="1400">
                <a:hlinkClick r:id="rId10"/>
              </a:rPr>
              <a:t>PubMed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Diwan S.S., Ravichandran S., Govindarajan R., Narasimha R. Understanding transmission dynamics of COVID-19-type infections by direct numerical simulations of cough/sneeze flows. Trans. Ind. Natl. Acad. Eng. 2020;5(2):255–261.</a:t>
            </a:r>
          </a:p>
          <a:p>
            <a:pPr>
              <a:lnSpc>
                <a:spcPct val="90000"/>
              </a:lnSpc>
            </a:pPr>
            <a:r>
              <a:rPr lang="en-US" sz="1400"/>
              <a:t>Dbouk T., Drikakis D. On coughing and airborne droplet transmission to humans. Phys. Fluids. 2020;32(5):053310. doi: 10.1063/5.0011960. - </a:t>
            </a:r>
            <a:r>
              <a:rPr lang="en-US" sz="1400">
                <a:hlinkClick r:id="rId11"/>
              </a:rPr>
              <a:t>DOI </a:t>
            </a:r>
            <a:r>
              <a:rPr lang="en-US" sz="1400"/>
              <a:t>- </a:t>
            </a:r>
            <a:r>
              <a:rPr lang="en-US" sz="1400">
                <a:hlinkClick r:id="rId12"/>
              </a:rPr>
              <a:t>PMC </a:t>
            </a:r>
            <a:r>
              <a:rPr lang="en-US" sz="1400"/>
              <a:t>- </a:t>
            </a:r>
            <a:r>
              <a:rPr lang="en-US" sz="1400">
                <a:hlinkClick r:id="rId13"/>
              </a:rPr>
              <a:t>PubMed</a:t>
            </a:r>
            <a:endParaRPr lang="en-US" sz="140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AB0102-8ACA-4214-A839-9665520705F6}" type="datetime1">
              <a:rPr lang="en-US" sz="1200"/>
              <a:pPr>
                <a:spcAft>
                  <a:spcPts val="600"/>
                </a:spcAft>
              </a:pPr>
              <a:t>9/14/2024</a:t>
            </a:fld>
            <a:endParaRPr lang="en-US" sz="12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latin typeface="+mn-lt"/>
              <a:cs typeface="+mn-cs"/>
            </a:endParaRPr>
          </a:p>
        </p:txBody>
      </p:sp>
      <p:pic>
        <p:nvPicPr>
          <p:cNvPr id="3" name="Recording (14)">
            <a:hlinkClick r:id="" action="ppaction://media"/>
            <a:extLst>
              <a:ext uri="{FF2B5EF4-FFF2-40B4-BE49-F238E27FC236}">
                <a16:creationId xmlns:a16="http://schemas.microsoft.com/office/drawing/2014/main" id="{5567AA57-2E6C-72E9-5597-E45C608B8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980" y="6600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40" name="Graphic 39" descr="Handshake">
            <a:extLst>
              <a:ext uri="{FF2B5EF4-FFF2-40B4-BE49-F238E27FC236}">
                <a16:creationId xmlns:a16="http://schemas.microsoft.com/office/drawing/2014/main" id="{2EB0701A-53E2-E028-6E6B-0D271C7CF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AB0102-8ACA-4214-A839-9665520705F6}" type="datetime1">
              <a:rPr lang="en-US" sz="1200"/>
              <a:pPr>
                <a:spcAft>
                  <a:spcPts val="600"/>
                </a:spcAft>
              </a:pPr>
              <a:t>9/14/2024</a:t>
            </a:fld>
            <a:endParaRPr lang="en-US" sz="12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56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  <a:ea typeface="+mj-ea"/>
                <a:cs typeface="+mj-cs"/>
              </a:rPr>
              <a:t>Objectives</a:t>
            </a:r>
            <a:endParaRPr lang="en-US" sz="3700" kern="1200" dirty="0">
              <a:solidFill>
                <a:schemeClr val="bg1"/>
              </a:solidFill>
              <a:latin typeface="+mj-lt"/>
              <a:ea typeface="+mj-ea"/>
              <a:cs typeface="Biome Light"/>
            </a:endParaRP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F05980-54E0-4F3D-BAF3-4CE06FA77025}" type="datetime1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9/14/2024</a:t>
            </a:fld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6" name="Text Placeholder 1">
            <a:extLst>
              <a:ext uri="{FF2B5EF4-FFF2-40B4-BE49-F238E27FC236}">
                <a16:creationId xmlns:a16="http://schemas.microsoft.com/office/drawing/2014/main" id="{DAB5DE05-07D0-9C35-79B6-3A7ABFDFC8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503408"/>
              </p:ext>
            </p:extLst>
          </p:nvPr>
        </p:nvGraphicFramePr>
        <p:xfrm>
          <a:off x="5461727" y="488746"/>
          <a:ext cx="6301601" cy="5934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4" name="Slide Number Placeholder 34">
            <a:extLst>
              <a:ext uri="{FF2B5EF4-FFF2-40B4-BE49-F238E27FC236}">
                <a16:creationId xmlns:a16="http://schemas.microsoft.com/office/drawing/2014/main" id="{140F4878-6381-E942-9D05-482C4371E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3" name="Recording (15)">
            <a:hlinkClick r:id="" action="ppaction://media"/>
            <a:extLst>
              <a:ext uri="{FF2B5EF4-FFF2-40B4-BE49-F238E27FC236}">
                <a16:creationId xmlns:a16="http://schemas.microsoft.com/office/drawing/2014/main" id="{C6D560CA-6071-7329-F07D-2EFFAFE87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49" y="4149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1BEDC0-A538-DFC2-1BC8-98A4A4761354}"/>
              </a:ext>
            </a:extLst>
          </p:cNvPr>
          <p:cNvSpPr/>
          <p:nvPr/>
        </p:nvSpPr>
        <p:spPr>
          <a:xfrm>
            <a:off x="2733798" y="1942110"/>
            <a:ext cx="2602675" cy="9104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/>
              </a:rPr>
              <a:t>Area of Research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B75D639-485E-33C0-0A17-0300EF4A45BF}"/>
              </a:ext>
            </a:extLst>
          </p:cNvPr>
          <p:cNvSpPr/>
          <p:nvPr/>
        </p:nvSpPr>
        <p:spPr>
          <a:xfrm>
            <a:off x="2733798" y="3871850"/>
            <a:ext cx="2602675" cy="9104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/>
              </a:rPr>
              <a:t>Specific Area of Research</a:t>
            </a:r>
            <a:endParaRPr lang="en-US">
              <a:solidFill>
                <a:schemeClr val="accent2">
                  <a:lumMod val="50000"/>
                </a:schemeClr>
              </a:solidFill>
              <a:cs typeface="Biome Light"/>
            </a:endParaRPr>
          </a:p>
        </p:txBody>
      </p:sp>
      <p:pic>
        <p:nvPicPr>
          <p:cNvPr id="4" name="Graphic 3" descr="Magnifying glass with solid fill">
            <a:extLst>
              <a:ext uri="{FF2B5EF4-FFF2-40B4-BE49-F238E27FC236}">
                <a16:creationId xmlns:a16="http://schemas.microsoft.com/office/drawing/2014/main" id="{544B2978-1A52-04AE-9D10-C01068734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423" y="194260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CF50C9-468D-02F6-7255-5A461D18E933}"/>
              </a:ext>
            </a:extLst>
          </p:cNvPr>
          <p:cNvSpPr txBox="1"/>
          <p:nvPr/>
        </p:nvSpPr>
        <p:spPr>
          <a:xfrm>
            <a:off x="6405252" y="2085604"/>
            <a:ext cx="43171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Biome Light"/>
              </a:rPr>
              <a:t>Fluid Mechanics</a:t>
            </a:r>
          </a:p>
          <a:p>
            <a:r>
              <a:rPr lang="en-US" dirty="0">
                <a:cs typeface="Biome Light"/>
              </a:rPr>
              <a:t>Nanotechnology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5AF88-6AC2-FAEF-5EE0-49412D8AFB4F}"/>
              </a:ext>
            </a:extLst>
          </p:cNvPr>
          <p:cNvSpPr txBox="1"/>
          <p:nvPr/>
        </p:nvSpPr>
        <p:spPr>
          <a:xfrm>
            <a:off x="6407727" y="3852058"/>
            <a:ext cx="42800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Biome Light"/>
              </a:rPr>
              <a:t>Use of CFD simulations to study fluid flow </a:t>
            </a:r>
            <a:r>
              <a:rPr lang="en-US" dirty="0" err="1">
                <a:cs typeface="Biome Light"/>
              </a:rPr>
              <a:t>behaviour</a:t>
            </a:r>
            <a:r>
              <a:rPr lang="en-US" dirty="0">
                <a:cs typeface="Biome Light"/>
              </a:rPr>
              <a:t> of </a:t>
            </a:r>
            <a:r>
              <a:rPr lang="en-US" dirty="0" err="1">
                <a:cs typeface="Biome Light"/>
              </a:rPr>
              <a:t>virulets</a:t>
            </a:r>
            <a:r>
              <a:rPr lang="en-US" dirty="0">
                <a:cs typeface="Biome Light"/>
              </a:rPr>
              <a:t> and its impact on transmission</a:t>
            </a:r>
            <a:endParaRPr lang="en-US" dirty="0"/>
          </a:p>
        </p:txBody>
      </p:sp>
      <p:pic>
        <p:nvPicPr>
          <p:cNvPr id="8" name="Graphic 7" descr="Bullseye outline">
            <a:extLst>
              <a:ext uri="{FF2B5EF4-FFF2-40B4-BE49-F238E27FC236}">
                <a16:creationId xmlns:a16="http://schemas.microsoft.com/office/drawing/2014/main" id="{2FE0E181-E095-7348-3E10-706302E27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9423" y="3852553"/>
            <a:ext cx="914400" cy="914400"/>
          </a:xfrm>
          <a:prstGeom prst="rect">
            <a:avLst/>
          </a:prstGeom>
        </p:spPr>
      </p:pic>
      <p:sp>
        <p:nvSpPr>
          <p:cNvPr id="9" name="Slide Number Placeholder 34">
            <a:extLst>
              <a:ext uri="{FF2B5EF4-FFF2-40B4-BE49-F238E27FC236}">
                <a16:creationId xmlns:a16="http://schemas.microsoft.com/office/drawing/2014/main" id="{0C5D21E0-139D-F85E-F587-98A7F0179B0C}"/>
              </a:ext>
            </a:extLst>
          </p:cNvPr>
          <p:cNvSpPr txBox="1">
            <a:spLocks/>
          </p:cNvSpPr>
          <p:nvPr/>
        </p:nvSpPr>
        <p:spPr>
          <a:xfrm>
            <a:off x="11631529" y="640677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Recording (3)">
            <a:hlinkClick r:id="" action="ppaction://media"/>
            <a:extLst>
              <a:ext uri="{FF2B5EF4-FFF2-40B4-BE49-F238E27FC236}">
                <a16:creationId xmlns:a16="http://schemas.microsoft.com/office/drawing/2014/main" id="{D3040753-B56A-5F2A-E6D3-40A63CE42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6164" y="9608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0601" y="457814"/>
            <a:ext cx="2956560" cy="13335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63" y="565400"/>
            <a:ext cx="3935647" cy="1340615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8867273" cy="4391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Conducted simulations to model the evaporation-driven miniaturization of respiratory droplets under varying T and RH conditions.</a:t>
            </a: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Explored correlations between droplet size changes and T/RH.</a:t>
            </a: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Statistical models linking droplet size to infection rates.</a:t>
            </a: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Utilization of R programming for statistical predictive model.</a:t>
            </a: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Analyzed data from different geographical locations to establish regional variations.</a:t>
            </a:r>
            <a:endParaRPr lang="en-US" sz="1800">
              <a:cs typeface="Biome Light"/>
            </a:endParaRP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5063BF7E-D530-09FB-07A5-79AE4E007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243" y="9608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624" y="421347"/>
            <a:ext cx="2378075" cy="1111250"/>
          </a:xfrm>
        </p:spPr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075" y="649565"/>
            <a:ext cx="6955538" cy="1116530"/>
          </a:xfrm>
        </p:spPr>
        <p:txBody>
          <a:bodyPr>
            <a:normAutofit/>
          </a:bodyPr>
          <a:lstStyle/>
          <a:p>
            <a:r>
              <a:rPr lang="en-US">
                <a:cs typeface="Biome Light"/>
              </a:rPr>
              <a:t>Novelty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651997-6CE5-B09C-5488-29D3B6415236}"/>
              </a:ext>
            </a:extLst>
          </p:cNvPr>
          <p:cNvSpPr txBox="1">
            <a:spLocks/>
          </p:cNvSpPr>
          <p:nvPr/>
        </p:nvSpPr>
        <p:spPr>
          <a:xfrm>
            <a:off x="2020654" y="2553110"/>
            <a:ext cx="3710538" cy="28374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Biome Light"/>
              </a:rPr>
              <a:t>Targeted Novelty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/>
              </a:rPr>
              <a:t>Comprehensive exploration of role of </a:t>
            </a:r>
            <a:r>
              <a:rPr lang="en-US" sz="1600" err="1">
                <a:solidFill>
                  <a:schemeClr val="tx2">
                    <a:lumMod val="50000"/>
                  </a:schemeClr>
                </a:solidFill>
                <a:cs typeface="Biome Light"/>
              </a:rPr>
              <a:t>virulets</a:t>
            </a:r>
            <a:r>
              <a:rPr lang="en-US" sz="1600">
                <a:solidFill>
                  <a:schemeClr val="tx2">
                    <a:lumMod val="50000"/>
                  </a:schemeClr>
                </a:solidFill>
                <a:cs typeface="Biome Light"/>
              </a:rPr>
              <a:t> in transmission.</a:t>
            </a:r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/>
              </a:rPr>
              <a:t>How coughing and sneezing lead to spreading of the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cs typeface="Biome Light"/>
              </a:rPr>
              <a:t>virulets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/>
              </a:rPr>
              <a:t>.</a:t>
            </a:r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160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5B6A5E"/>
              </a:solidFill>
              <a:cs typeface="Biome Light" panose="020B0303030204020804" pitchFamily="34" charset="0"/>
            </a:endParaRPr>
          </a:p>
          <a:p>
            <a:endParaRPr lang="en-US" sz="160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25B7B9-FE80-26D9-6D84-4FE65F6EF4AE}"/>
              </a:ext>
            </a:extLst>
          </p:cNvPr>
          <p:cNvSpPr txBox="1">
            <a:spLocks/>
          </p:cNvSpPr>
          <p:nvPr/>
        </p:nvSpPr>
        <p:spPr>
          <a:xfrm>
            <a:off x="7146888" y="2525036"/>
            <a:ext cx="3710538" cy="31883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cs typeface="Biome Light"/>
              </a:rPr>
              <a:t>Subjective Novelty</a:t>
            </a:r>
            <a:endParaRPr lang="en-US" sz="24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/>
              </a:rPr>
              <a:t>Few reports considered Newton's 2nd law neglecting finer features of fluid dynamics</a:t>
            </a:r>
            <a:endParaRPr lang="en-US" sz="1600" dirty="0" err="1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/>
              </a:rPr>
              <a:t>Addresses the effect of gravity, drag, and inertial forces in the </a:t>
            </a:r>
            <a:r>
              <a:rPr lang="en-US" sz="1600" dirty="0" err="1">
                <a:solidFill>
                  <a:schemeClr val="tx2">
                    <a:lumMod val="50000"/>
                  </a:schemeClr>
                </a:solidFill>
                <a:cs typeface="Biome Light"/>
              </a:rPr>
              <a:t>virulets</a:t>
            </a: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/>
              </a:rPr>
              <a:t>.</a:t>
            </a:r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160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solidFill>
                <a:srgbClr val="5B6A5E"/>
              </a:solidFill>
              <a:cs typeface="Biome Light" panose="020B0303030204020804" pitchFamily="34" charset="0"/>
            </a:endParaRPr>
          </a:p>
          <a:p>
            <a:endParaRPr lang="en-US" sz="160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pic>
        <p:nvPicPr>
          <p:cNvPr id="8" name="Graphic 7" descr="Bullseye outline">
            <a:extLst>
              <a:ext uri="{FF2B5EF4-FFF2-40B4-BE49-F238E27FC236}">
                <a16:creationId xmlns:a16="http://schemas.microsoft.com/office/drawing/2014/main" id="{07D3FA01-4D0C-5A27-177A-B9571377F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4930" y="2384674"/>
            <a:ext cx="726375" cy="716478"/>
          </a:xfrm>
          <a:prstGeom prst="rect">
            <a:avLst/>
          </a:prstGeom>
        </p:spPr>
      </p:pic>
      <p:pic>
        <p:nvPicPr>
          <p:cNvPr id="10" name="Graphic 9" descr="Books outline">
            <a:extLst>
              <a:ext uri="{FF2B5EF4-FFF2-40B4-BE49-F238E27FC236}">
                <a16:creationId xmlns:a16="http://schemas.microsoft.com/office/drawing/2014/main" id="{0C8CDD2D-6962-4DDC-5722-55507C801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1216" y="2414753"/>
            <a:ext cx="726375" cy="716478"/>
          </a:xfrm>
          <a:prstGeom prst="rect">
            <a:avLst/>
          </a:prstGeom>
        </p:spPr>
      </p:pic>
      <p:sp>
        <p:nvSpPr>
          <p:cNvPr id="5" name="Slide Number Placeholder 34">
            <a:extLst>
              <a:ext uri="{FF2B5EF4-FFF2-40B4-BE49-F238E27FC236}">
                <a16:creationId xmlns:a16="http://schemas.microsoft.com/office/drawing/2014/main" id="{716AE1F1-C4C3-875D-0422-BA2323CD63DC}"/>
              </a:ext>
            </a:extLst>
          </p:cNvPr>
          <p:cNvSpPr txBox="1">
            <a:spLocks/>
          </p:cNvSpPr>
          <p:nvPr/>
        </p:nvSpPr>
        <p:spPr>
          <a:xfrm>
            <a:off x="11731792" y="638671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Recording (21)">
            <a:hlinkClick r:id="" action="ppaction://media"/>
            <a:extLst>
              <a:ext uri="{FF2B5EF4-FFF2-40B4-BE49-F238E27FC236}">
                <a16:creationId xmlns:a16="http://schemas.microsoft.com/office/drawing/2014/main" id="{AAAD9627-409A-AAE1-6259-688A1DFA27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4178" y="5598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8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0601" y="217182"/>
            <a:ext cx="2956560" cy="13335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03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01AED38D-7C21-0764-2770-200CF3F753AD}"/>
              </a:ext>
            </a:extLst>
          </p:cNvPr>
          <p:cNvSpPr/>
          <p:nvPr/>
        </p:nvSpPr>
        <p:spPr>
          <a:xfrm>
            <a:off x="1153027" y="1717006"/>
            <a:ext cx="2967788" cy="90236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Biome Light"/>
              </a:rPr>
              <a:t>Parameters</a:t>
            </a:r>
            <a:endParaRPr lang="en-US"/>
          </a:p>
        </p:txBody>
      </p:sp>
      <p:sp>
        <p:nvSpPr>
          <p:cNvPr id="224" name="Rectangle: Rounded Corners 223">
            <a:extLst>
              <a:ext uri="{FF2B5EF4-FFF2-40B4-BE49-F238E27FC236}">
                <a16:creationId xmlns:a16="http://schemas.microsoft.com/office/drawing/2014/main" id="{1665CDBC-5609-955E-C715-AC0467B4F693}"/>
              </a:ext>
            </a:extLst>
          </p:cNvPr>
          <p:cNvSpPr/>
          <p:nvPr/>
        </p:nvSpPr>
        <p:spPr>
          <a:xfrm>
            <a:off x="8341894" y="1717006"/>
            <a:ext cx="2967788" cy="90236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Biome Light"/>
              </a:rPr>
              <a:t>Independent Variables</a:t>
            </a:r>
            <a:endParaRPr lang="en-US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EA3A8C83-987D-6130-872B-AB2D2271E42B}"/>
              </a:ext>
            </a:extLst>
          </p:cNvPr>
          <p:cNvSpPr/>
          <p:nvPr/>
        </p:nvSpPr>
        <p:spPr>
          <a:xfrm>
            <a:off x="4782552" y="1717005"/>
            <a:ext cx="2967788" cy="90236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Biome Light"/>
              </a:rPr>
              <a:t>Dependent Variables</a:t>
            </a:r>
            <a:endParaRPr lang="en-US"/>
          </a:p>
        </p:txBody>
      </p: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97E2C01E-133E-3F67-9940-53128DB220BA}"/>
              </a:ext>
            </a:extLst>
          </p:cNvPr>
          <p:cNvSpPr/>
          <p:nvPr/>
        </p:nvSpPr>
        <p:spPr>
          <a:xfrm>
            <a:off x="1158038" y="2902618"/>
            <a:ext cx="2967789" cy="3208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Density of air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Dynamic viscosity of Fluid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Average air inflow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Droplet density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Droplet diameter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Dynamic viscosity of droplet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Velocities of nose and mouth inlets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40CEA17A-ED7D-954A-CFD8-D816CD393DD1}"/>
              </a:ext>
            </a:extLst>
          </p:cNvPr>
          <p:cNvSpPr/>
          <p:nvPr/>
        </p:nvSpPr>
        <p:spPr>
          <a:xfrm>
            <a:off x="8346906" y="2902618"/>
            <a:ext cx="2967789" cy="3208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Temperature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Viral Concentration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Radius of </a:t>
            </a:r>
            <a:r>
              <a:rPr lang="en-US" err="1">
                <a:cs typeface="Biome Light"/>
              </a:rPr>
              <a:t>virulet</a:t>
            </a:r>
            <a:r>
              <a:rPr lang="en-US">
                <a:cs typeface="Biome Light"/>
              </a:rPr>
              <a:t> of time of fall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Biome Light"/>
              </a:rPr>
              <a:t>Relative Humidity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66ADFCA7-F37B-9728-C4DA-48A7558B8363}"/>
              </a:ext>
            </a:extLst>
          </p:cNvPr>
          <p:cNvSpPr/>
          <p:nvPr/>
        </p:nvSpPr>
        <p:spPr>
          <a:xfrm>
            <a:off x="4787563" y="2902618"/>
            <a:ext cx="2967789" cy="320842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Biome Light"/>
              </a:rPr>
              <a:t>Viral load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Biome Light"/>
              </a:rPr>
              <a:t>Settle velocity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Biome Light"/>
              </a:rPr>
              <a:t>Settle time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Biome Light"/>
              </a:rPr>
              <a:t>Rate of evaporation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Biome Light"/>
              </a:rPr>
              <a:t>Drag Force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Biome Light"/>
              </a:rPr>
              <a:t>Inertial Force</a:t>
            </a:r>
          </a:p>
        </p:txBody>
      </p:sp>
      <p:pic>
        <p:nvPicPr>
          <p:cNvPr id="2" name="Recording (17)">
            <a:hlinkClick r:id="" action="ppaction://media"/>
            <a:extLst>
              <a:ext uri="{FF2B5EF4-FFF2-40B4-BE49-F238E27FC236}">
                <a16:creationId xmlns:a16="http://schemas.microsoft.com/office/drawing/2014/main" id="{3C79A56C-D81D-1994-F27D-632FEDFF39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07" y="-417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1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10" y="362871"/>
            <a:ext cx="10499725" cy="1355724"/>
          </a:xfrm>
        </p:spPr>
        <p:txBody>
          <a:bodyPr/>
          <a:lstStyle/>
          <a:p>
            <a:r>
              <a:rPr lang="en-US" dirty="0"/>
              <a:t>Results and Discussion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EBDB1F48-9941-CC60-7C05-272519CD646F}"/>
              </a:ext>
            </a:extLst>
          </p:cNvPr>
          <p:cNvSpPr txBox="1">
            <a:spLocks/>
          </p:cNvSpPr>
          <p:nvPr/>
        </p:nvSpPr>
        <p:spPr>
          <a:xfrm>
            <a:off x="180390" y="-384397"/>
            <a:ext cx="2956560" cy="13335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dirty="0"/>
              <a:t>04.1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89C8C5-4FDC-7CCD-8748-94756A00CFDA}"/>
              </a:ext>
            </a:extLst>
          </p:cNvPr>
          <p:cNvSpPr/>
          <p:nvPr/>
        </p:nvSpPr>
        <p:spPr>
          <a:xfrm>
            <a:off x="1353552" y="1742071"/>
            <a:ext cx="2957763" cy="731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Viral load of Sneeze/Cough droplets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07C8D6-0C64-7B6A-4D2C-DB104F4C7E07}"/>
              </a:ext>
            </a:extLst>
          </p:cNvPr>
          <p:cNvSpPr/>
          <p:nvPr/>
        </p:nvSpPr>
        <p:spPr>
          <a:xfrm>
            <a:off x="1353552" y="4128334"/>
            <a:ext cx="2957763" cy="731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Motion of respiratory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endParaRPr lang="en-US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CC2A39-E08B-93D4-E70A-9BE1A7CCA028}"/>
              </a:ext>
            </a:extLst>
          </p:cNvPr>
          <p:cNvSpPr txBox="1"/>
          <p:nvPr/>
        </p:nvSpPr>
        <p:spPr>
          <a:xfrm>
            <a:off x="1353551" y="2694572"/>
            <a:ext cx="92367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Virulet's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viral load depends on the patient's viral concentration, and their infectiousness follows a Poisson distribution.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Larger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can carry more virus particles and pose a greater transmission risk.</a:t>
            </a: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FFC273-D84A-9798-A21E-AFC4768BEC0C}"/>
              </a:ext>
            </a:extLst>
          </p:cNvPr>
          <p:cNvSpPr txBox="1"/>
          <p:nvPr/>
        </p:nvSpPr>
        <p:spPr>
          <a:xfrm>
            <a:off x="1353551" y="5030704"/>
            <a:ext cx="923674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Smaller </a:t>
            </a:r>
            <a:r>
              <a:rPr lang="en-US" sz="1600" dirty="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virulets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(1–50 µm) travel far, larger ones (300–500 µm) settle quickly, affecting transmission modes.</a:t>
            </a:r>
            <a:endParaRPr lang="en-US" sz="1600" dirty="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Various </a:t>
            </a:r>
            <a:r>
              <a:rPr lang="en-US" sz="16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virulet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sizes challenge 2-meter distancing, increasing risk via airborne and droplet/fomite routes.</a:t>
            </a:r>
            <a:endParaRPr lang="en-US" sz="1600">
              <a:solidFill>
                <a:schemeClr val="accent2">
                  <a:lumMod val="50000"/>
                </a:schemeClr>
              </a:solidFill>
              <a:cs typeface="Biome Light"/>
            </a:endParaRPr>
          </a:p>
          <a:p>
            <a:endParaRPr lang="en-US" sz="1600" dirty="0">
              <a:cs typeface="Biome Light"/>
            </a:endParaRPr>
          </a:p>
        </p:txBody>
      </p:sp>
      <p:pic>
        <p:nvPicPr>
          <p:cNvPr id="2" name="Recording (4)">
            <a:hlinkClick r:id="" action="ppaction://media"/>
            <a:extLst>
              <a:ext uri="{FF2B5EF4-FFF2-40B4-BE49-F238E27FC236}">
                <a16:creationId xmlns:a16="http://schemas.microsoft.com/office/drawing/2014/main" id="{2D6DDBEA-C842-4344-DF1F-479DAFB692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80" y="3592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2B892-B902-EF1E-4286-A230637AC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807" y="1343923"/>
            <a:ext cx="4880758" cy="19688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C5D7C2-DE69-5270-FCE4-751758573D74}"/>
              </a:ext>
            </a:extLst>
          </p:cNvPr>
          <p:cNvSpPr txBox="1"/>
          <p:nvPr/>
        </p:nvSpPr>
        <p:spPr>
          <a:xfrm>
            <a:off x="3283432" y="3584136"/>
            <a:ext cx="483253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Plot (a) shows the maximum number of viruses </a:t>
            </a:r>
            <a:r>
              <a:rPr lang="en-US" sz="1600" err="1">
                <a:ea typeface="+mn-lt"/>
                <a:cs typeface="+mn-lt"/>
              </a:rPr>
              <a:t>nmax</a:t>
            </a:r>
            <a:r>
              <a:rPr lang="en-US" sz="1600" dirty="0">
                <a:ea typeface="+mn-lt"/>
                <a:cs typeface="+mn-lt"/>
              </a:rPr>
              <a:t> loaded inside a droplet of size d ejected from an infected person, and plot (b) shows the fraction of </a:t>
            </a:r>
            <a:r>
              <a:rPr lang="en-US" sz="1600" err="1">
                <a:ea typeface="+mn-lt"/>
                <a:cs typeface="+mn-lt"/>
              </a:rPr>
              <a:t>Ev</a:t>
            </a:r>
            <a:r>
              <a:rPr lang="en-US" sz="1600" dirty="0">
                <a:ea typeface="+mn-lt"/>
                <a:cs typeface="+mn-lt"/>
              </a:rPr>
              <a:t> among the total droplets ejected of size d, for Cv ranging from 104 copies/mL to 109 copies/mL and d ranging from 1 to 500 </a:t>
            </a:r>
            <a:r>
              <a:rPr lang="en-US" sz="1600" err="1">
                <a:ea typeface="+mn-lt"/>
                <a:cs typeface="+mn-lt"/>
              </a:rPr>
              <a:t>lm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>
              <a:cs typeface="Biome Light"/>
            </a:endParaRPr>
          </a:p>
        </p:txBody>
      </p:sp>
      <p:pic>
        <p:nvPicPr>
          <p:cNvPr id="3" name="Recording (6)">
            <a:hlinkClick r:id="" action="ppaction://media"/>
            <a:extLst>
              <a:ext uri="{FF2B5EF4-FFF2-40B4-BE49-F238E27FC236}">
                <a16:creationId xmlns:a16="http://schemas.microsoft.com/office/drawing/2014/main" id="{9FD7D635-1DAA-1C6E-41E4-D2D709121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296" y="11613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8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9/14/2024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 descr="A group of images of a person&amp;#39;s body&#10;&#10;Description automatically generated">
            <a:extLst>
              <a:ext uri="{FF2B5EF4-FFF2-40B4-BE49-F238E27FC236}">
                <a16:creationId xmlns:a16="http://schemas.microsoft.com/office/drawing/2014/main" id="{303F70C2-4104-4B55-F37D-9B0303D36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36" y="459509"/>
            <a:ext cx="4983018" cy="5823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D922F-8E4F-364B-CB63-828A27B51150}"/>
              </a:ext>
            </a:extLst>
          </p:cNvPr>
          <p:cNvSpPr txBox="1"/>
          <p:nvPr/>
        </p:nvSpPr>
        <p:spPr>
          <a:xfrm>
            <a:off x="6808519" y="952500"/>
            <a:ext cx="388422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Plots (a) – (d) show the flight trajectory and (e) – (h) shows the corresponding velocity profiles of the </a:t>
            </a:r>
            <a:r>
              <a:rPr lang="en-US" dirty="0" err="1">
                <a:ea typeface="+mn-lt"/>
                <a:cs typeface="+mn-lt"/>
              </a:rPr>
              <a:t>virulets</a:t>
            </a:r>
            <a:r>
              <a:rPr lang="en-US" dirty="0">
                <a:ea typeface="+mn-lt"/>
                <a:cs typeface="+mn-lt"/>
              </a:rPr>
              <a:t> expelled from the sneeze of a SARS-CoV-2 infected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Person.</a:t>
            </a:r>
          </a:p>
          <a:p>
            <a:r>
              <a:rPr lang="en-US" dirty="0">
                <a:ea typeface="+mn-lt"/>
                <a:cs typeface="+mn-lt"/>
              </a:rPr>
              <a:t>The color bar in subplot (d) shows the dimension range of the simulated </a:t>
            </a:r>
            <a:r>
              <a:rPr lang="en-US" dirty="0" err="1">
                <a:ea typeface="+mn-lt"/>
                <a:cs typeface="+mn-lt"/>
              </a:rPr>
              <a:t>virulets</a:t>
            </a:r>
            <a:r>
              <a:rPr lang="en-US" dirty="0">
                <a:ea typeface="+mn-lt"/>
                <a:cs typeface="+mn-lt"/>
              </a:rPr>
              <a:t>, the terms ‘min’ and ‘max’ indicate minimum </a:t>
            </a:r>
            <a:r>
              <a:rPr lang="en-US" dirty="0" err="1">
                <a:ea typeface="+mn-lt"/>
                <a:cs typeface="+mn-lt"/>
              </a:rPr>
              <a:t>virulet</a:t>
            </a:r>
            <a:r>
              <a:rPr lang="en-US" dirty="0">
                <a:ea typeface="+mn-lt"/>
                <a:cs typeface="+mn-lt"/>
              </a:rPr>
              <a:t> diameter and the maximum </a:t>
            </a:r>
            <a:r>
              <a:rPr lang="en-US" dirty="0" err="1">
                <a:ea typeface="+mn-lt"/>
                <a:cs typeface="+mn-lt"/>
              </a:rPr>
              <a:t>virulet</a:t>
            </a:r>
            <a:r>
              <a:rPr lang="en-US" dirty="0">
                <a:ea typeface="+mn-lt"/>
                <a:cs typeface="+mn-lt"/>
              </a:rPr>
              <a:t> diameter of that droplet range, as considered in subplots (a–d).</a:t>
            </a:r>
            <a:endParaRPr lang="en-US">
              <a:cs typeface="Biome Light"/>
            </a:endParaRPr>
          </a:p>
        </p:txBody>
      </p:sp>
      <p:pic>
        <p:nvPicPr>
          <p:cNvPr id="2" name="Recording (7)">
            <a:hlinkClick r:id="" action="ppaction://media"/>
            <a:extLst>
              <a:ext uri="{FF2B5EF4-FFF2-40B4-BE49-F238E27FC236}">
                <a16:creationId xmlns:a16="http://schemas.microsoft.com/office/drawing/2014/main" id="{FBEAA265-8AF5-B9FA-D131-045BE9CE0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138" y="9608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CD1994-5BE9-4A2F-A57E-C48F09B48E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11DCE3-EF7E-4B20-B9AA-EDAF93AA3451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6E0787D-DFB9-41E3-A9F2-635EF6994E27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TM16411245</Template>
  <Application>Microsoft Office PowerPoint</Application>
  <PresentationFormat>Widescreen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Pathways to Community Transmission of COVID-19 due to Rapid Evaporation    of Respiratory Virulets   </vt:lpstr>
      <vt:lpstr>Objectives</vt:lpstr>
      <vt:lpstr>PowerPoint Presentation</vt:lpstr>
      <vt:lpstr>Methodology</vt:lpstr>
      <vt:lpstr>Novelty</vt:lpstr>
      <vt:lpstr>PowerPoint Presentation</vt:lpstr>
      <vt:lpstr>Results and Discussion</vt:lpstr>
      <vt:lpstr>PowerPoint Presentation</vt:lpstr>
      <vt:lpstr>PowerPoint Presentation</vt:lpstr>
      <vt:lpstr>Results and Discussion</vt:lpstr>
      <vt:lpstr>PowerPoint Presentation</vt:lpstr>
      <vt:lpstr>PowerPoint Presentation</vt:lpstr>
      <vt:lpstr>Results and Discussion</vt:lpstr>
      <vt:lpstr>PowerPoint Presentation</vt:lpstr>
      <vt:lpstr>Conclusion </vt:lpstr>
      <vt:lpstr>Literature References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/>
  <cp:revision>340</cp:revision>
  <dcterms:created xsi:type="dcterms:W3CDTF">2023-09-05T09:33:45Z</dcterms:created>
  <dcterms:modified xsi:type="dcterms:W3CDTF">2024-09-14T14:33:40Z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